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56" r:id="rId3"/>
    <p:sldId id="258" r:id="rId4"/>
    <p:sldId id="260" r:id="rId5"/>
    <p:sldId id="261" r:id="rId6"/>
    <p:sldId id="262" r:id="rId7"/>
    <p:sldId id="264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4" r:id="rId17"/>
    <p:sldId id="273" r:id="rId18"/>
    <p:sldId id="275" r:id="rId19"/>
    <p:sldId id="276" r:id="rId20"/>
    <p:sldId id="284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758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E3437-D62E-4A77-B856-4CFAE4A09C31}" type="datetimeFigureOut">
              <a:rPr lang="en-IN" smtClean="0"/>
              <a:t>20-01-2022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7DCC6-5F7C-4CFE-A066-1DB0A73B29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7844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E3437-D62E-4A77-B856-4CFAE4A09C31}" type="datetimeFigureOut">
              <a:rPr lang="en-IN" smtClean="0"/>
              <a:t>20-01-2022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7DCC6-5F7C-4CFE-A066-1DB0A73B29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2409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E3437-D62E-4A77-B856-4CFAE4A09C31}" type="datetimeFigureOut">
              <a:rPr lang="en-IN" smtClean="0"/>
              <a:t>20-01-2022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7DCC6-5F7C-4CFE-A066-1DB0A73B29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0862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E3437-D62E-4A77-B856-4CFAE4A09C31}" type="datetimeFigureOut">
              <a:rPr lang="en-IN" smtClean="0"/>
              <a:t>20-01-2022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7DCC6-5F7C-4CFE-A066-1DB0A73B29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6826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E3437-D62E-4A77-B856-4CFAE4A09C31}" type="datetimeFigureOut">
              <a:rPr lang="en-IN" smtClean="0"/>
              <a:t>20-01-2022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7DCC6-5F7C-4CFE-A066-1DB0A73B29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9915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E3437-D62E-4A77-B856-4CFAE4A09C31}" type="datetimeFigureOut">
              <a:rPr lang="en-IN" smtClean="0"/>
              <a:t>20-01-2022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7DCC6-5F7C-4CFE-A066-1DB0A73B29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4864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E3437-D62E-4A77-B856-4CFAE4A09C31}" type="datetimeFigureOut">
              <a:rPr lang="en-IN" smtClean="0"/>
              <a:t>20-01-2022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7DCC6-5F7C-4CFE-A066-1DB0A73B29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1805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E3437-D62E-4A77-B856-4CFAE4A09C31}" type="datetimeFigureOut">
              <a:rPr lang="en-IN" smtClean="0"/>
              <a:t>20-01-2022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7DCC6-5F7C-4CFE-A066-1DB0A73B29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9914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E3437-D62E-4A77-B856-4CFAE4A09C31}" type="datetimeFigureOut">
              <a:rPr lang="en-IN" smtClean="0"/>
              <a:t>20-01-2022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7DCC6-5F7C-4CFE-A066-1DB0A73B29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4551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E3437-D62E-4A77-B856-4CFAE4A09C31}" type="datetimeFigureOut">
              <a:rPr lang="en-IN" smtClean="0"/>
              <a:t>20-01-2022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7DCC6-5F7C-4CFE-A066-1DB0A73B29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47627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E3437-D62E-4A77-B856-4CFAE4A09C31}" type="datetimeFigureOut">
              <a:rPr lang="en-IN" smtClean="0"/>
              <a:t>20-01-2022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57DCC6-5F7C-4CFE-A066-1DB0A73B29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4235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5E3437-D62E-4A77-B856-4CFAE4A09C31}" type="datetimeFigureOut">
              <a:rPr lang="en-IN" smtClean="0"/>
              <a:t>20-01-2022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7DCC6-5F7C-4CFE-A066-1DB0A73B291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2302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10243" name="Picture 3" descr="C:\Users\user\AppData\Local\Microsoft\Windows\INetCache\IE\E2POPS2P\floral-welcome-sign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768"/>
            <a:ext cx="9144000" cy="6748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6901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STEPS OF RESEARCH PROCESS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dirty="0" smtClean="0"/>
              <a:t>PREPARED BY:HENSA C A</a:t>
            </a:r>
          </a:p>
          <a:p>
            <a:pPr algn="r"/>
            <a:r>
              <a:rPr lang="en-US" dirty="0" smtClean="0"/>
              <a:t>LECTURER</a:t>
            </a:r>
          </a:p>
          <a:p>
            <a:pPr algn="r"/>
            <a:r>
              <a:rPr lang="en-US" dirty="0" smtClean="0"/>
              <a:t>JMCON</a:t>
            </a:r>
            <a:endParaRPr lang="en-IN" dirty="0"/>
          </a:p>
        </p:txBody>
      </p:sp>
      <p:pic>
        <p:nvPicPr>
          <p:cNvPr id="1026" name="Picture 2" descr="C:\Users\user\AppData\Local\Microsoft\Windows\INetCache\IE\E8844227\research-390297_1920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9041"/>
            <a:ext cx="2771800" cy="266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53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1594" y="71373"/>
            <a:ext cx="603567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RESEARCH</a:t>
            </a:r>
            <a:r>
              <a:rPr sz="4000" spc="-45" dirty="0"/>
              <a:t> </a:t>
            </a:r>
            <a:r>
              <a:rPr sz="4000" spc="-5" dirty="0"/>
              <a:t>PROCESS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237365" y="1261219"/>
            <a:ext cx="8583107" cy="3463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50000"/>
              </a:lnSpc>
              <a:spcBef>
                <a:spcPts val="9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It </a:t>
            </a:r>
            <a:r>
              <a:rPr sz="2400" spc="-5" dirty="0">
                <a:latin typeface="Times New Roman"/>
                <a:cs typeface="Times New Roman"/>
              </a:rPr>
              <a:t>is 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-5" dirty="0">
                <a:latin typeface="Times New Roman"/>
                <a:cs typeface="Times New Roman"/>
              </a:rPr>
              <a:t>step </a:t>
            </a:r>
            <a:r>
              <a:rPr sz="2400" dirty="0">
                <a:latin typeface="Times New Roman"/>
                <a:cs typeface="Times New Roman"/>
              </a:rPr>
              <a:t>by </a:t>
            </a:r>
            <a:r>
              <a:rPr sz="2400" spc="-5" dirty="0">
                <a:latin typeface="Times New Roman"/>
                <a:cs typeface="Times New Roman"/>
              </a:rPr>
              <a:t>step process </a:t>
            </a:r>
            <a:r>
              <a:rPr sz="2400" dirty="0">
                <a:latin typeface="Times New Roman"/>
                <a:cs typeface="Times New Roman"/>
              </a:rPr>
              <a:t>involves identifying,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locating,  assessing and analysing the research question then  developing and expressing your ideas in order to find  </a:t>
            </a:r>
            <a:r>
              <a:rPr sz="2400" spc="-5" dirty="0">
                <a:latin typeface="Times New Roman"/>
                <a:cs typeface="Times New Roman"/>
              </a:rPr>
              <a:t>answer </a:t>
            </a:r>
            <a:r>
              <a:rPr sz="2400" dirty="0">
                <a:latin typeface="Times New Roman"/>
                <a:cs typeface="Times New Roman"/>
              </a:rPr>
              <a:t>and </a:t>
            </a:r>
            <a:r>
              <a:rPr sz="2400" spc="-5" dirty="0">
                <a:latin typeface="Times New Roman"/>
                <a:cs typeface="Times New Roman"/>
              </a:rPr>
              <a:t>ways </a:t>
            </a:r>
            <a:r>
              <a:rPr sz="2400" dirty="0">
                <a:latin typeface="Times New Roman"/>
                <a:cs typeface="Times New Roman"/>
              </a:rPr>
              <a:t>in which they are carried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out.</a:t>
            </a:r>
          </a:p>
          <a:p>
            <a:pPr marL="1104900" lvl="1" indent="-178435">
              <a:lnSpc>
                <a:spcPct val="100000"/>
              </a:lnSpc>
              <a:spcBef>
                <a:spcPts val="2020"/>
              </a:spcBef>
              <a:buChar char="-"/>
              <a:tabLst>
                <a:tab pos="1105535" algn="l"/>
              </a:tabLst>
            </a:pPr>
            <a:r>
              <a:rPr sz="2400" dirty="0">
                <a:latin typeface="Times New Roman"/>
                <a:cs typeface="Times New Roman"/>
              </a:rPr>
              <a:t>Quantitative research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process</a:t>
            </a:r>
          </a:p>
          <a:p>
            <a:pPr marL="1104900" lvl="1" indent="-178435">
              <a:lnSpc>
                <a:spcPct val="100000"/>
              </a:lnSpc>
              <a:spcBef>
                <a:spcPts val="2014"/>
              </a:spcBef>
              <a:buChar char="-"/>
              <a:tabLst>
                <a:tab pos="1105535" algn="l"/>
              </a:tabLst>
            </a:pPr>
            <a:r>
              <a:rPr sz="2400" dirty="0">
                <a:latin typeface="Times New Roman"/>
                <a:cs typeface="Times New Roman"/>
              </a:rPr>
              <a:t>Qualitative research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process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933056"/>
            <a:ext cx="2773363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249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STEPS OF</a:t>
            </a:r>
            <a:r>
              <a:rPr lang="en-US" spc="-60" dirty="0" smtClean="0"/>
              <a:t> </a:t>
            </a:r>
            <a:r>
              <a:rPr lang="en-US" spc="-10" dirty="0" smtClean="0"/>
              <a:t>QUANTITATIVE  </a:t>
            </a:r>
            <a:r>
              <a:rPr lang="en-US" dirty="0" smtClean="0"/>
              <a:t>RESEARCH</a:t>
            </a:r>
            <a:r>
              <a:rPr lang="en-US" spc="-40" dirty="0" smtClean="0"/>
              <a:t> </a:t>
            </a:r>
            <a:r>
              <a:rPr lang="en-US" dirty="0" smtClean="0"/>
              <a:t>PROCESS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2700" marR="5080">
              <a:lnSpc>
                <a:spcPct val="150100"/>
              </a:lnSpc>
              <a:spcBef>
                <a:spcPts val="100"/>
              </a:spcBef>
              <a:tabLst>
                <a:tab pos="766445" algn="l"/>
                <a:tab pos="2481580" algn="l"/>
                <a:tab pos="3778885" algn="l"/>
                <a:tab pos="4972050" algn="l"/>
                <a:tab pos="5676265" algn="l"/>
                <a:tab pos="6243320" algn="l"/>
              </a:tabLst>
            </a:pPr>
            <a:r>
              <a:rPr lang="en-US" dirty="0" smtClean="0">
                <a:latin typeface="Times New Roman"/>
                <a:cs typeface="Times New Roman"/>
              </a:rPr>
              <a:t>The qua</a:t>
            </a:r>
            <a:r>
              <a:rPr lang="en-US" spc="-10" dirty="0" smtClean="0">
                <a:latin typeface="Times New Roman"/>
                <a:cs typeface="Times New Roman"/>
              </a:rPr>
              <a:t>n</a:t>
            </a:r>
            <a:r>
              <a:rPr lang="en-US" dirty="0" smtClean="0">
                <a:latin typeface="Times New Roman"/>
                <a:cs typeface="Times New Roman"/>
              </a:rPr>
              <a:t>t</a:t>
            </a:r>
            <a:r>
              <a:rPr lang="en-US" spc="-15" dirty="0" smtClean="0">
                <a:latin typeface="Times New Roman"/>
                <a:cs typeface="Times New Roman"/>
              </a:rPr>
              <a:t>i</a:t>
            </a:r>
            <a:r>
              <a:rPr lang="en-US" dirty="0" smtClean="0">
                <a:latin typeface="Times New Roman"/>
                <a:cs typeface="Times New Roman"/>
              </a:rPr>
              <a:t>ta</a:t>
            </a:r>
            <a:r>
              <a:rPr lang="en-US" spc="-15" dirty="0" smtClean="0">
                <a:latin typeface="Times New Roman"/>
                <a:cs typeface="Times New Roman"/>
              </a:rPr>
              <a:t>t</a:t>
            </a:r>
            <a:r>
              <a:rPr lang="en-US" dirty="0" smtClean="0">
                <a:latin typeface="Times New Roman"/>
                <a:cs typeface="Times New Roman"/>
              </a:rPr>
              <a:t>ive </a:t>
            </a:r>
            <a:r>
              <a:rPr lang="en-US" spc="-5" dirty="0" smtClean="0">
                <a:latin typeface="Times New Roman"/>
                <a:cs typeface="Times New Roman"/>
              </a:rPr>
              <a:t>re</a:t>
            </a:r>
            <a:r>
              <a:rPr lang="en-US" dirty="0" smtClean="0">
                <a:latin typeface="Times New Roman"/>
                <a:cs typeface="Times New Roman"/>
              </a:rPr>
              <a:t>s</a:t>
            </a:r>
            <a:r>
              <a:rPr lang="en-US" spc="-10" dirty="0" smtClean="0">
                <a:latin typeface="Times New Roman"/>
                <a:cs typeface="Times New Roman"/>
              </a:rPr>
              <a:t>e</a:t>
            </a:r>
            <a:r>
              <a:rPr lang="en-US" dirty="0" smtClean="0">
                <a:latin typeface="Times New Roman"/>
                <a:cs typeface="Times New Roman"/>
              </a:rPr>
              <a:t>ar</a:t>
            </a:r>
            <a:r>
              <a:rPr lang="en-US" spc="5" dirty="0" smtClean="0">
                <a:latin typeface="Times New Roman"/>
                <a:cs typeface="Times New Roman"/>
              </a:rPr>
              <a:t>c</a:t>
            </a:r>
            <a:r>
              <a:rPr lang="en-US" dirty="0" smtClean="0">
                <a:latin typeface="Times New Roman"/>
                <a:cs typeface="Times New Roman"/>
              </a:rPr>
              <a:t>h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spc="-15" dirty="0" smtClean="0">
                <a:latin typeface="Times New Roman"/>
                <a:cs typeface="Times New Roman"/>
              </a:rPr>
              <a:t>p</a:t>
            </a:r>
            <a:r>
              <a:rPr lang="en-US" dirty="0" smtClean="0">
                <a:latin typeface="Times New Roman"/>
                <a:cs typeface="Times New Roman"/>
              </a:rPr>
              <a:t>roc</a:t>
            </a:r>
            <a:r>
              <a:rPr lang="en-US" spc="-10" dirty="0" smtClean="0">
                <a:latin typeface="Times New Roman"/>
                <a:cs typeface="Times New Roman"/>
              </a:rPr>
              <a:t>e</a:t>
            </a:r>
            <a:r>
              <a:rPr lang="en-US" spc="-5" dirty="0" smtClean="0">
                <a:latin typeface="Times New Roman"/>
                <a:cs typeface="Times New Roman"/>
              </a:rPr>
              <a:t>ss</a:t>
            </a:r>
            <a:r>
              <a:rPr lang="en-US" dirty="0" smtClean="0">
                <a:latin typeface="Times New Roman"/>
                <a:cs typeface="Times New Roman"/>
              </a:rPr>
              <a:t>	can	be	broa</a:t>
            </a:r>
            <a:r>
              <a:rPr lang="en-US" spc="-15" dirty="0" smtClean="0">
                <a:latin typeface="Times New Roman"/>
                <a:cs typeface="Times New Roman"/>
              </a:rPr>
              <a:t>d</a:t>
            </a:r>
            <a:r>
              <a:rPr lang="en-US" dirty="0" smtClean="0">
                <a:latin typeface="Times New Roman"/>
                <a:cs typeface="Times New Roman"/>
              </a:rPr>
              <a:t>ly  categorized into the following</a:t>
            </a:r>
            <a:r>
              <a:rPr lang="en-US" spc="-70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phases:</a:t>
            </a:r>
          </a:p>
          <a:p>
            <a:pPr marL="0" indent="0">
              <a:lnSpc>
                <a:spcPct val="100000"/>
              </a:lnSpc>
              <a:spcBef>
                <a:spcPts val="2014"/>
              </a:spcBef>
              <a:buNone/>
              <a:tabLst>
                <a:tab pos="354965" algn="l"/>
              </a:tabLst>
            </a:pPr>
            <a:r>
              <a:rPr lang="en-US" dirty="0" smtClean="0">
                <a:solidFill>
                  <a:srgbClr val="790000"/>
                </a:solidFill>
                <a:latin typeface="Times New Roman"/>
                <a:cs typeface="Times New Roman"/>
              </a:rPr>
              <a:t>♣	</a:t>
            </a:r>
            <a:r>
              <a:rPr lang="en-US" dirty="0" smtClean="0">
                <a:latin typeface="Times New Roman"/>
                <a:cs typeface="Times New Roman"/>
              </a:rPr>
              <a:t>Conceptual</a:t>
            </a:r>
            <a:r>
              <a:rPr lang="en-US" spc="-25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phase</a:t>
            </a:r>
          </a:p>
          <a:p>
            <a:pPr marL="0" indent="0">
              <a:lnSpc>
                <a:spcPct val="100000"/>
              </a:lnSpc>
              <a:spcBef>
                <a:spcPts val="2014"/>
              </a:spcBef>
              <a:buNone/>
              <a:tabLst>
                <a:tab pos="354965" algn="l"/>
              </a:tabLst>
            </a:pPr>
            <a:r>
              <a:rPr lang="en-US" dirty="0" smtClean="0">
                <a:solidFill>
                  <a:srgbClr val="790000"/>
                </a:solidFill>
                <a:latin typeface="Times New Roman"/>
                <a:cs typeface="Times New Roman"/>
              </a:rPr>
              <a:t>♣	</a:t>
            </a:r>
            <a:r>
              <a:rPr lang="en-US" dirty="0" smtClean="0">
                <a:latin typeface="Times New Roman"/>
                <a:cs typeface="Times New Roman"/>
              </a:rPr>
              <a:t>Design and planning</a:t>
            </a:r>
            <a:r>
              <a:rPr lang="en-US" spc="-40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phase</a:t>
            </a:r>
          </a:p>
          <a:p>
            <a:pPr marL="0" indent="0">
              <a:lnSpc>
                <a:spcPct val="100000"/>
              </a:lnSpc>
              <a:spcBef>
                <a:spcPts val="2020"/>
              </a:spcBef>
              <a:buNone/>
              <a:tabLst>
                <a:tab pos="354965" algn="l"/>
              </a:tabLst>
            </a:pPr>
            <a:r>
              <a:rPr lang="en-US" dirty="0" smtClean="0">
                <a:solidFill>
                  <a:srgbClr val="790000"/>
                </a:solidFill>
                <a:latin typeface="Times New Roman"/>
                <a:cs typeface="Times New Roman"/>
              </a:rPr>
              <a:t>♣	</a:t>
            </a:r>
            <a:r>
              <a:rPr lang="en-US" spc="-5" dirty="0" smtClean="0">
                <a:latin typeface="Times New Roman"/>
                <a:cs typeface="Times New Roman"/>
              </a:rPr>
              <a:t>Empirical</a:t>
            </a:r>
            <a:r>
              <a:rPr lang="en-US" spc="-30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phase</a:t>
            </a:r>
          </a:p>
          <a:p>
            <a:pPr marL="0" indent="0">
              <a:lnSpc>
                <a:spcPct val="100000"/>
              </a:lnSpc>
              <a:spcBef>
                <a:spcPts val="2014"/>
              </a:spcBef>
              <a:buNone/>
              <a:tabLst>
                <a:tab pos="354965" algn="l"/>
              </a:tabLst>
            </a:pPr>
            <a:r>
              <a:rPr lang="en-US" dirty="0" smtClean="0">
                <a:solidFill>
                  <a:srgbClr val="790000"/>
                </a:solidFill>
                <a:latin typeface="Times New Roman"/>
                <a:cs typeface="Times New Roman"/>
              </a:rPr>
              <a:t>♣	</a:t>
            </a:r>
            <a:r>
              <a:rPr lang="en-US" dirty="0" smtClean="0">
                <a:latin typeface="Times New Roman"/>
                <a:cs typeface="Times New Roman"/>
              </a:rPr>
              <a:t>Analytic</a:t>
            </a:r>
            <a:r>
              <a:rPr lang="en-US" spc="-35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phase</a:t>
            </a:r>
          </a:p>
          <a:p>
            <a:pPr marL="0" indent="0">
              <a:lnSpc>
                <a:spcPct val="100000"/>
              </a:lnSpc>
              <a:spcBef>
                <a:spcPts val="2020"/>
              </a:spcBef>
              <a:buNone/>
              <a:tabLst>
                <a:tab pos="354965" algn="l"/>
              </a:tabLst>
            </a:pPr>
            <a:r>
              <a:rPr lang="en-US" dirty="0" smtClean="0">
                <a:solidFill>
                  <a:srgbClr val="790000"/>
                </a:solidFill>
                <a:latin typeface="Times New Roman"/>
                <a:cs typeface="Times New Roman"/>
              </a:rPr>
              <a:t>♣	</a:t>
            </a:r>
            <a:r>
              <a:rPr lang="en-US" spc="-5" dirty="0" smtClean="0">
                <a:latin typeface="Times New Roman"/>
                <a:cs typeface="Times New Roman"/>
              </a:rPr>
              <a:t>Disseminating</a:t>
            </a:r>
            <a:r>
              <a:rPr lang="en-US" spc="-20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phase</a:t>
            </a:r>
          </a:p>
          <a:p>
            <a:endParaRPr lang="en-IN" dirty="0"/>
          </a:p>
        </p:txBody>
      </p:sp>
      <p:pic>
        <p:nvPicPr>
          <p:cNvPr id="4" name="Picture 2" descr="C:\Users\user\AppData\Local\Microsoft\Windows\INetCache\IE\E8844227\research-390297_1920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077072"/>
            <a:ext cx="2771800" cy="266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932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pc="-5" dirty="0" smtClean="0"/>
              <a:t>CONCEPTUAL</a:t>
            </a:r>
            <a:r>
              <a:rPr lang="en-IN" spc="-55" dirty="0" smtClean="0"/>
              <a:t> </a:t>
            </a:r>
            <a:r>
              <a:rPr lang="en-IN" spc="-5" dirty="0" smtClean="0"/>
              <a:t>PHASE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5600" algn="l"/>
              </a:tabLst>
            </a:pPr>
            <a:r>
              <a:rPr lang="en-US" dirty="0" smtClean="0">
                <a:solidFill>
                  <a:srgbClr val="790000"/>
                </a:solidFill>
                <a:latin typeface="Times New Roman"/>
                <a:cs typeface="Times New Roman"/>
              </a:rPr>
              <a:t>♣	</a:t>
            </a:r>
            <a:r>
              <a:rPr lang="en-US" spc="-5" dirty="0" smtClean="0">
                <a:latin typeface="Times New Roman"/>
                <a:cs typeface="Times New Roman"/>
              </a:rPr>
              <a:t>Formulating </a:t>
            </a:r>
            <a:r>
              <a:rPr lang="en-US" dirty="0" smtClean="0">
                <a:latin typeface="Times New Roman"/>
                <a:cs typeface="Times New Roman"/>
              </a:rPr>
              <a:t>the research</a:t>
            </a:r>
            <a:r>
              <a:rPr lang="en-US" spc="-65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problem</a:t>
            </a:r>
          </a:p>
          <a:p>
            <a:pPr marL="12700">
              <a:spcBef>
                <a:spcPts val="2014"/>
              </a:spcBef>
              <a:tabLst>
                <a:tab pos="355600" algn="l"/>
              </a:tabLst>
            </a:pPr>
            <a:r>
              <a:rPr lang="en-US" dirty="0" smtClean="0">
                <a:solidFill>
                  <a:srgbClr val="790000"/>
                </a:solidFill>
                <a:latin typeface="Times New Roman"/>
                <a:cs typeface="Times New Roman"/>
              </a:rPr>
              <a:t>♣	</a:t>
            </a:r>
            <a:r>
              <a:rPr lang="en-US" dirty="0" smtClean="0">
                <a:latin typeface="Times New Roman"/>
                <a:cs typeface="Times New Roman"/>
              </a:rPr>
              <a:t>Review of</a:t>
            </a:r>
            <a:r>
              <a:rPr lang="en-US" spc="-25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literature</a:t>
            </a:r>
          </a:p>
          <a:p>
            <a:pPr marL="12700">
              <a:spcBef>
                <a:spcPts val="2014"/>
              </a:spcBef>
              <a:tabLst>
                <a:tab pos="355600" algn="l"/>
              </a:tabLst>
            </a:pPr>
            <a:r>
              <a:rPr lang="en-US" dirty="0" smtClean="0">
                <a:solidFill>
                  <a:srgbClr val="790000"/>
                </a:solidFill>
                <a:latin typeface="Times New Roman"/>
                <a:cs typeface="Times New Roman"/>
              </a:rPr>
              <a:t>♣	</a:t>
            </a:r>
            <a:r>
              <a:rPr lang="en-US" spc="-5" dirty="0" smtClean="0">
                <a:latin typeface="Times New Roman"/>
                <a:cs typeface="Times New Roman"/>
              </a:rPr>
              <a:t> Determine </a:t>
            </a:r>
            <a:r>
              <a:rPr lang="en-US" dirty="0" smtClean="0">
                <a:latin typeface="Times New Roman"/>
                <a:cs typeface="Times New Roman"/>
              </a:rPr>
              <a:t>the study</a:t>
            </a:r>
            <a:r>
              <a:rPr lang="en-US" spc="-30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objective </a:t>
            </a:r>
          </a:p>
          <a:p>
            <a:pPr marL="12700">
              <a:spcBef>
                <a:spcPts val="2014"/>
              </a:spcBef>
              <a:tabLst>
                <a:tab pos="355600" algn="l"/>
              </a:tabLst>
            </a:pPr>
            <a:r>
              <a:rPr lang="en-US" dirty="0" smtClean="0">
                <a:solidFill>
                  <a:srgbClr val="790000"/>
                </a:solidFill>
                <a:latin typeface="Times New Roman"/>
                <a:cs typeface="Times New Roman"/>
              </a:rPr>
              <a:t>♣	</a:t>
            </a:r>
            <a:r>
              <a:rPr lang="en-US" dirty="0" smtClean="0">
                <a:latin typeface="Times New Roman"/>
                <a:cs typeface="Times New Roman"/>
              </a:rPr>
              <a:t>Developing conceptual</a:t>
            </a:r>
            <a:r>
              <a:rPr lang="en-US" spc="-70" dirty="0" smtClean="0">
                <a:latin typeface="Times New Roman"/>
                <a:cs typeface="Times New Roman"/>
              </a:rPr>
              <a:t> </a:t>
            </a:r>
            <a:r>
              <a:rPr lang="en-US" spc="-5" dirty="0" smtClean="0">
                <a:latin typeface="Times New Roman"/>
                <a:cs typeface="Times New Roman"/>
              </a:rPr>
              <a:t>framework</a:t>
            </a:r>
            <a:endParaRPr lang="en-US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14"/>
              </a:spcBef>
              <a:tabLst>
                <a:tab pos="355600" algn="l"/>
              </a:tabLst>
            </a:pPr>
            <a:r>
              <a:rPr lang="en-US" dirty="0" smtClean="0">
                <a:solidFill>
                  <a:srgbClr val="790000"/>
                </a:solidFill>
                <a:latin typeface="Times New Roman"/>
                <a:cs typeface="Times New Roman"/>
              </a:rPr>
              <a:t>♣	</a:t>
            </a:r>
            <a:r>
              <a:rPr lang="en-US" spc="-5" dirty="0" smtClean="0">
                <a:latin typeface="Times New Roman"/>
                <a:cs typeface="Times New Roman"/>
              </a:rPr>
              <a:t>Formulating hypothesis </a:t>
            </a:r>
            <a:r>
              <a:rPr lang="en-US" dirty="0" smtClean="0">
                <a:latin typeface="Times New Roman"/>
                <a:cs typeface="Times New Roman"/>
              </a:rPr>
              <a:t>and</a:t>
            </a:r>
            <a:r>
              <a:rPr lang="en-US" spc="-5" dirty="0" smtClean="0">
                <a:latin typeface="Times New Roman"/>
                <a:cs typeface="Times New Roman"/>
              </a:rPr>
              <a:t> assumption</a:t>
            </a:r>
            <a:endParaRPr lang="en-US" dirty="0" smtClean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229200"/>
            <a:ext cx="1386681" cy="1331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103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0770" y="0"/>
            <a:ext cx="5030470" cy="10166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ts val="3960"/>
              </a:lnSpc>
              <a:spcBef>
                <a:spcPts val="135"/>
              </a:spcBef>
            </a:pPr>
            <a:r>
              <a:rPr sz="3200" b="0" dirty="0">
                <a:latin typeface="Segoe Script"/>
                <a:cs typeface="Segoe Script"/>
              </a:rPr>
              <a:t>FORMULATING </a:t>
            </a:r>
            <a:r>
              <a:rPr sz="3200" b="0" spc="-5" dirty="0">
                <a:latin typeface="Segoe Script"/>
                <a:cs typeface="Segoe Script"/>
              </a:rPr>
              <a:t>THE  </a:t>
            </a:r>
            <a:r>
              <a:rPr sz="3200" b="0" dirty="0">
                <a:latin typeface="Segoe Script"/>
                <a:cs typeface="Segoe Script"/>
              </a:rPr>
              <a:t>RESEARCH</a:t>
            </a:r>
            <a:r>
              <a:rPr sz="3200" b="0" spc="-95" dirty="0">
                <a:latin typeface="Segoe Script"/>
                <a:cs typeface="Segoe Script"/>
              </a:rPr>
              <a:t> </a:t>
            </a:r>
            <a:r>
              <a:rPr sz="3200" b="0" dirty="0">
                <a:latin typeface="Segoe Script"/>
                <a:cs typeface="Segoe Script"/>
              </a:rPr>
              <a:t>PROBLEM</a:t>
            </a:r>
            <a:endParaRPr sz="3200">
              <a:latin typeface="Segoe Script"/>
              <a:cs typeface="Segoe Scrip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50594" y="1095603"/>
            <a:ext cx="7156450" cy="4891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5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Generally </a:t>
            </a:r>
            <a:r>
              <a:rPr sz="2000" spc="-5" dirty="0">
                <a:latin typeface="Times New Roman"/>
                <a:cs typeface="Times New Roman"/>
              </a:rPr>
              <a:t>start </a:t>
            </a:r>
            <a:r>
              <a:rPr sz="2000" dirty="0">
                <a:latin typeface="Times New Roman"/>
                <a:cs typeface="Times New Roman"/>
              </a:rPr>
              <a:t>with broad topic area and </a:t>
            </a:r>
            <a:r>
              <a:rPr sz="2000" spc="-5" dirty="0">
                <a:latin typeface="Times New Roman"/>
                <a:cs typeface="Times New Roman"/>
              </a:rPr>
              <a:t>later </a:t>
            </a:r>
            <a:r>
              <a:rPr sz="2000" dirty="0">
                <a:latin typeface="Times New Roman"/>
                <a:cs typeface="Times New Roman"/>
              </a:rPr>
              <a:t>narrowed to</a:t>
            </a:r>
            <a:r>
              <a:rPr sz="2000" spc="-1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specific  topic of the</a:t>
            </a:r>
            <a:r>
              <a:rPr sz="2000" spc="-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study</a:t>
            </a:r>
          </a:p>
          <a:p>
            <a:pPr marL="355600" indent="-342900">
              <a:lnSpc>
                <a:spcPct val="100000"/>
              </a:lnSpc>
              <a:spcBef>
                <a:spcPts val="1680"/>
              </a:spcBef>
              <a:buFont typeface="Times New Roman"/>
              <a:buChar char="•"/>
              <a:tabLst>
                <a:tab pos="354965" algn="l"/>
                <a:tab pos="355600" algn="l"/>
              </a:tabLst>
            </a:pPr>
            <a:r>
              <a:rPr sz="2000" b="1" dirty="0">
                <a:latin typeface="Times New Roman"/>
                <a:cs typeface="Times New Roman"/>
              </a:rPr>
              <a:t>PICOT </a:t>
            </a:r>
            <a:r>
              <a:rPr sz="2000" spc="-5" dirty="0">
                <a:latin typeface="Times New Roman"/>
                <a:cs typeface="Times New Roman"/>
              </a:rPr>
              <a:t>model </a:t>
            </a:r>
            <a:r>
              <a:rPr sz="2000" dirty="0">
                <a:latin typeface="Times New Roman"/>
                <a:cs typeface="Times New Roman"/>
              </a:rPr>
              <a:t>guide for </a:t>
            </a:r>
            <a:r>
              <a:rPr sz="2000" spc="-5" dirty="0">
                <a:latin typeface="Times New Roman"/>
                <a:cs typeface="Times New Roman"/>
              </a:rPr>
              <a:t>formulating </a:t>
            </a:r>
            <a:r>
              <a:rPr sz="2000" dirty="0">
                <a:latin typeface="Times New Roman"/>
                <a:cs typeface="Times New Roman"/>
              </a:rPr>
              <a:t>a clinical research</a:t>
            </a:r>
            <a:r>
              <a:rPr sz="2000" spc="-1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question</a:t>
            </a:r>
          </a:p>
          <a:p>
            <a:pPr marL="756285" lvl="1" indent="-287020">
              <a:lnSpc>
                <a:spcPct val="100000"/>
              </a:lnSpc>
              <a:spcBef>
                <a:spcPts val="1445"/>
              </a:spcBef>
              <a:buChar char="–"/>
              <a:tabLst>
                <a:tab pos="756285" algn="l"/>
                <a:tab pos="756920" algn="l"/>
              </a:tabLst>
            </a:pPr>
            <a:r>
              <a:rPr sz="1600" spc="-5" dirty="0">
                <a:latin typeface="Times New Roman"/>
                <a:cs typeface="Times New Roman"/>
              </a:rPr>
              <a:t>P- Population</a:t>
            </a:r>
            <a:endParaRPr sz="1600" dirty="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1345"/>
              </a:spcBef>
              <a:buChar char="–"/>
              <a:tabLst>
                <a:tab pos="756285" algn="l"/>
                <a:tab pos="756920" algn="l"/>
              </a:tabLst>
            </a:pPr>
            <a:r>
              <a:rPr sz="1600" spc="-5" dirty="0">
                <a:latin typeface="Times New Roman"/>
                <a:cs typeface="Times New Roman"/>
              </a:rPr>
              <a:t>I-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Intervention</a:t>
            </a:r>
            <a:endParaRPr sz="1600" dirty="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1340"/>
              </a:spcBef>
              <a:buChar char="–"/>
              <a:tabLst>
                <a:tab pos="756285" algn="l"/>
                <a:tab pos="756920" algn="l"/>
              </a:tabLst>
            </a:pPr>
            <a:r>
              <a:rPr sz="1600" spc="-5" dirty="0">
                <a:latin typeface="Times New Roman"/>
                <a:cs typeface="Times New Roman"/>
              </a:rPr>
              <a:t>C- Comparison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group</a:t>
            </a:r>
            <a:endParaRPr sz="1600" dirty="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1345"/>
              </a:spcBef>
              <a:buChar char="–"/>
              <a:tabLst>
                <a:tab pos="756285" algn="l"/>
                <a:tab pos="756920" algn="l"/>
              </a:tabLst>
            </a:pPr>
            <a:r>
              <a:rPr sz="1600" spc="-5" dirty="0">
                <a:latin typeface="Times New Roman"/>
                <a:cs typeface="Times New Roman"/>
              </a:rPr>
              <a:t>O- </a:t>
            </a:r>
            <a:r>
              <a:rPr sz="1600" spc="-10" dirty="0">
                <a:latin typeface="Times New Roman"/>
                <a:cs typeface="Times New Roman"/>
              </a:rPr>
              <a:t>Outcome </a:t>
            </a:r>
            <a:r>
              <a:rPr sz="1600" spc="-5" dirty="0">
                <a:latin typeface="Times New Roman"/>
                <a:cs typeface="Times New Roman"/>
              </a:rPr>
              <a:t>of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interest</a:t>
            </a:r>
            <a:endParaRPr sz="1600" dirty="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1345"/>
              </a:spcBef>
              <a:buChar char="–"/>
              <a:tabLst>
                <a:tab pos="756285" algn="l"/>
                <a:tab pos="756920" algn="l"/>
              </a:tabLst>
            </a:pPr>
            <a:r>
              <a:rPr sz="1600" spc="-5" dirty="0">
                <a:latin typeface="Times New Roman"/>
                <a:cs typeface="Times New Roman"/>
              </a:rPr>
              <a:t>T- </a:t>
            </a:r>
            <a:r>
              <a:rPr sz="1600" spc="-15" dirty="0">
                <a:latin typeface="Times New Roman"/>
                <a:cs typeface="Times New Roman"/>
              </a:rPr>
              <a:t>Time</a:t>
            </a:r>
            <a:endParaRPr sz="1600" dirty="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Font typeface="Times New Roman"/>
              <a:buChar char="–"/>
            </a:pPr>
            <a:endParaRPr sz="135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Check 4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Dimension</a:t>
            </a:r>
            <a:endParaRPr sz="2000" dirty="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1445"/>
              </a:spcBef>
              <a:buChar char="–"/>
              <a:tabLst>
                <a:tab pos="756285" algn="l"/>
                <a:tab pos="756920" algn="l"/>
              </a:tabLst>
            </a:pPr>
            <a:r>
              <a:rPr sz="1600" spc="-5" dirty="0">
                <a:latin typeface="Times New Roman"/>
                <a:cs typeface="Times New Roman"/>
              </a:rPr>
              <a:t>Substantive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dimension</a:t>
            </a:r>
            <a:endParaRPr sz="1600" dirty="0">
              <a:latin typeface="Times New Roman"/>
              <a:cs typeface="Times New Roman"/>
            </a:endParaRPr>
          </a:p>
          <a:p>
            <a:pPr marL="756285" lvl="1" indent="-287020">
              <a:lnSpc>
                <a:spcPct val="100000"/>
              </a:lnSpc>
              <a:spcBef>
                <a:spcPts val="1345"/>
              </a:spcBef>
              <a:buChar char="–"/>
              <a:tabLst>
                <a:tab pos="756285" algn="l"/>
                <a:tab pos="756920" algn="l"/>
              </a:tabLst>
            </a:pPr>
            <a:r>
              <a:rPr sz="1600" spc="-5" dirty="0">
                <a:latin typeface="Times New Roman"/>
                <a:cs typeface="Times New Roman"/>
              </a:rPr>
              <a:t>Methodological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dimension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07794" y="6132677"/>
            <a:ext cx="1919605" cy="683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5"/>
              </a:spcBef>
              <a:buChar char="–"/>
              <a:tabLst>
                <a:tab pos="299085" algn="l"/>
                <a:tab pos="299720" algn="l"/>
              </a:tabLst>
            </a:pPr>
            <a:r>
              <a:rPr sz="1600" spc="-5" dirty="0">
                <a:latin typeface="Times New Roman"/>
                <a:cs typeface="Times New Roman"/>
              </a:rPr>
              <a:t>Practical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dimension</a:t>
            </a:r>
            <a:endParaRPr sz="16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1345"/>
              </a:spcBef>
              <a:buChar char="–"/>
              <a:tabLst>
                <a:tab pos="299085" algn="l"/>
                <a:tab pos="299720" algn="l"/>
              </a:tabLst>
            </a:pPr>
            <a:r>
              <a:rPr sz="1600" spc="-5" dirty="0">
                <a:latin typeface="Times New Roman"/>
                <a:cs typeface="Times New Roman"/>
              </a:rPr>
              <a:t>Ethical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dimension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3429000"/>
            <a:ext cx="2773363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866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6553200" y="6436833"/>
            <a:ext cx="2133600" cy="2041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5496" y="200660"/>
            <a:ext cx="70662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REVIEW OF</a:t>
            </a:r>
            <a:r>
              <a:rPr sz="4000" spc="-55" dirty="0"/>
              <a:t> </a:t>
            </a:r>
            <a:r>
              <a:rPr sz="4000" spc="-5" dirty="0"/>
              <a:t>LITERATURE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555496" y="1082802"/>
            <a:ext cx="7233920" cy="4561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5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A </a:t>
            </a:r>
            <a:r>
              <a:rPr sz="2400" dirty="0">
                <a:latin typeface="Times New Roman"/>
                <a:cs typeface="Times New Roman"/>
              </a:rPr>
              <a:t>literature </a:t>
            </a:r>
            <a:r>
              <a:rPr sz="2400" spc="-5" dirty="0">
                <a:latin typeface="Times New Roman"/>
                <a:cs typeface="Times New Roman"/>
              </a:rPr>
              <a:t>review is 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-10" dirty="0">
                <a:latin typeface="Times New Roman"/>
                <a:cs typeface="Times New Roman"/>
              </a:rPr>
              <a:t>summary </a:t>
            </a:r>
            <a:r>
              <a:rPr sz="2400" dirty="0">
                <a:latin typeface="Times New Roman"/>
                <a:cs typeface="Times New Roman"/>
              </a:rPr>
              <a:t>of previous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knowledge  generated on the topic of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study.</a:t>
            </a:r>
            <a:endParaRPr sz="2400">
              <a:latin typeface="Times New Roman"/>
              <a:cs typeface="Times New Roman"/>
            </a:endParaRPr>
          </a:p>
          <a:p>
            <a:pPr marL="354965" marR="88900" indent="-342900">
              <a:lnSpc>
                <a:spcPct val="150000"/>
              </a:lnSpc>
              <a:spcBef>
                <a:spcPts val="5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Review of literature helps the researcher to understand  what </a:t>
            </a:r>
            <a:r>
              <a:rPr sz="2400" spc="-5" dirty="0">
                <a:latin typeface="Times New Roman"/>
                <a:cs typeface="Times New Roman"/>
              </a:rPr>
              <a:t>is </a:t>
            </a:r>
            <a:r>
              <a:rPr sz="2400" dirty="0">
                <a:latin typeface="Times New Roman"/>
                <a:cs typeface="Times New Roman"/>
              </a:rPr>
              <a:t>already known about the topic and what need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to  be further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investigated.</a:t>
            </a:r>
            <a:endParaRPr sz="2400">
              <a:latin typeface="Times New Roman"/>
              <a:cs typeface="Times New Roman"/>
            </a:endParaRPr>
          </a:p>
          <a:p>
            <a:pPr marL="354965" marR="196850" indent="-342900">
              <a:lnSpc>
                <a:spcPct val="1500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sources </a:t>
            </a:r>
            <a:r>
              <a:rPr sz="2400" dirty="0">
                <a:latin typeface="Times New Roman"/>
                <a:cs typeface="Times New Roman"/>
              </a:rPr>
              <a:t>of ROL such as books, journals, research  report, unpublished theses, newspaper, </a:t>
            </a:r>
            <a:r>
              <a:rPr sz="2400" spc="-5" dirty="0">
                <a:latin typeface="Times New Roman"/>
                <a:cs typeface="Times New Roman"/>
              </a:rPr>
              <a:t>magazines,</a:t>
            </a:r>
            <a:r>
              <a:rPr sz="2400" spc="-1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and  electronic data</a:t>
            </a:r>
            <a:r>
              <a:rPr sz="2400" spc="-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base,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039964"/>
            <a:ext cx="2808311" cy="19365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251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pc="-5" dirty="0" smtClean="0"/>
              <a:t>DETERMINING</a:t>
            </a:r>
            <a:r>
              <a:rPr lang="en-IN" spc="-80" dirty="0" smtClean="0"/>
              <a:t> </a:t>
            </a:r>
            <a:r>
              <a:rPr lang="en-IN" dirty="0" smtClean="0"/>
              <a:t>STUDY  </a:t>
            </a:r>
            <a:r>
              <a:rPr lang="en-IN" spc="-5" dirty="0" smtClean="0"/>
              <a:t>OBJECTIVES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54965" marR="5080">
              <a:lnSpc>
                <a:spcPct val="150100"/>
              </a:lnSpc>
              <a:spcBef>
                <a:spcPts val="100"/>
              </a:spcBef>
              <a:tabLst>
                <a:tab pos="354965" algn="l"/>
                <a:tab pos="355600" algn="l"/>
              </a:tabLst>
            </a:pPr>
            <a:r>
              <a:rPr lang="en-US" dirty="0" smtClean="0">
                <a:latin typeface="Times New Roman"/>
                <a:cs typeface="Times New Roman"/>
              </a:rPr>
              <a:t>There </a:t>
            </a:r>
            <a:r>
              <a:rPr lang="en-US" spc="-10" dirty="0" smtClean="0">
                <a:latin typeface="Times New Roman"/>
                <a:cs typeface="Times New Roman"/>
              </a:rPr>
              <a:t>must </a:t>
            </a:r>
            <a:r>
              <a:rPr lang="en-US" dirty="0" smtClean="0">
                <a:latin typeface="Times New Roman"/>
                <a:cs typeface="Times New Roman"/>
              </a:rPr>
              <a:t>be a clear direction to every research</a:t>
            </a:r>
            <a:r>
              <a:rPr lang="en-US" spc="-175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project  and objectives certainly serve this purpose. It </a:t>
            </a:r>
            <a:r>
              <a:rPr lang="en-US" spc="-10" dirty="0" smtClean="0">
                <a:latin typeface="Times New Roman"/>
                <a:cs typeface="Times New Roman"/>
              </a:rPr>
              <a:t>may </a:t>
            </a:r>
            <a:r>
              <a:rPr lang="en-US" dirty="0" smtClean="0">
                <a:latin typeface="Times New Roman"/>
                <a:cs typeface="Times New Roman"/>
              </a:rPr>
              <a:t>be  general and specific objective for a research</a:t>
            </a:r>
            <a:r>
              <a:rPr lang="en-US" spc="-165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project.</a:t>
            </a:r>
          </a:p>
          <a:p>
            <a:pPr marL="355600">
              <a:spcBef>
                <a:spcPts val="2014"/>
              </a:spcBef>
              <a:tabLst>
                <a:tab pos="354965" algn="l"/>
                <a:tab pos="355600" algn="l"/>
              </a:tabLst>
            </a:pPr>
            <a:r>
              <a:rPr lang="en-US" dirty="0" smtClean="0">
                <a:latin typeface="Times New Roman"/>
                <a:cs typeface="Times New Roman"/>
              </a:rPr>
              <a:t>This step </a:t>
            </a:r>
            <a:r>
              <a:rPr lang="en-US" spc="-5" dirty="0" smtClean="0">
                <a:latin typeface="Times New Roman"/>
                <a:cs typeface="Times New Roman"/>
              </a:rPr>
              <a:t>of </a:t>
            </a:r>
            <a:r>
              <a:rPr lang="en-US" dirty="0" smtClean="0">
                <a:latin typeface="Times New Roman"/>
                <a:cs typeface="Times New Roman"/>
              </a:rPr>
              <a:t>research process also includes</a:t>
            </a:r>
            <a:r>
              <a:rPr lang="en-US" spc="-110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writing</a:t>
            </a:r>
          </a:p>
          <a:p>
            <a:pPr marL="12065" indent="0">
              <a:lnSpc>
                <a:spcPct val="100000"/>
              </a:lnSpc>
              <a:spcBef>
                <a:spcPts val="1440"/>
              </a:spcBef>
              <a:buNone/>
            </a:pPr>
            <a:r>
              <a:rPr lang="en-US" dirty="0" smtClean="0">
                <a:latin typeface="Times New Roman"/>
                <a:cs typeface="Times New Roman"/>
              </a:rPr>
              <a:t>  operational definition of the variables under the</a:t>
            </a:r>
            <a:r>
              <a:rPr lang="en-US" spc="-204" dirty="0" smtClean="0">
                <a:latin typeface="Times New Roman"/>
                <a:cs typeface="Times New Roman"/>
              </a:rPr>
              <a:t>      </a:t>
            </a:r>
            <a:r>
              <a:rPr lang="en-US" dirty="0" smtClean="0">
                <a:latin typeface="Times New Roman"/>
                <a:cs typeface="Times New Roman"/>
              </a:rPr>
              <a:t>study.</a:t>
            </a:r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7" y="5517232"/>
            <a:ext cx="2773363" cy="1511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853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82344" y="0"/>
            <a:ext cx="6263005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spc="-5" dirty="0"/>
              <a:t>DEVELOPING CONCEPTUAL  </a:t>
            </a:r>
            <a:r>
              <a:rPr sz="3200" dirty="0"/>
              <a:t>FRAMEWORK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79513" y="1082802"/>
            <a:ext cx="8856984" cy="40446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5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The basic aim of </a:t>
            </a:r>
            <a:r>
              <a:rPr sz="2400" spc="-5" dirty="0">
                <a:latin typeface="Times New Roman"/>
                <a:cs typeface="Times New Roman"/>
              </a:rPr>
              <a:t>quantitative </a:t>
            </a:r>
            <a:r>
              <a:rPr sz="2400" dirty="0">
                <a:latin typeface="Times New Roman"/>
                <a:cs typeface="Times New Roman"/>
              </a:rPr>
              <a:t>research in </a:t>
            </a:r>
            <a:r>
              <a:rPr sz="2400" spc="-10" dirty="0">
                <a:latin typeface="Times New Roman"/>
                <a:cs typeface="Times New Roman"/>
              </a:rPr>
              <a:t>most</a:t>
            </a:r>
            <a:r>
              <a:rPr sz="2400" spc="-1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discipline  </a:t>
            </a:r>
            <a:r>
              <a:rPr sz="2400" spc="-5" dirty="0">
                <a:latin typeface="Times New Roman"/>
                <a:cs typeface="Times New Roman"/>
              </a:rPr>
              <a:t>is </a:t>
            </a:r>
            <a:r>
              <a:rPr sz="2400" dirty="0">
                <a:latin typeface="Times New Roman"/>
                <a:cs typeface="Times New Roman"/>
              </a:rPr>
              <a:t>to develop, refine or test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theories.</a:t>
            </a:r>
          </a:p>
          <a:p>
            <a:pPr marL="355600" marR="197485" indent="-342900">
              <a:lnSpc>
                <a:spcPct val="150000"/>
              </a:lnSpc>
              <a:spcBef>
                <a:spcPts val="5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Most </a:t>
            </a:r>
            <a:r>
              <a:rPr sz="2400" dirty="0">
                <a:latin typeface="Times New Roman"/>
                <a:cs typeface="Times New Roman"/>
              </a:rPr>
              <a:t>of the nursing researcher plan to develop a  conceptual </a:t>
            </a:r>
            <a:r>
              <a:rPr sz="2400" spc="-5" dirty="0">
                <a:latin typeface="Times New Roman"/>
                <a:cs typeface="Times New Roman"/>
              </a:rPr>
              <a:t>framework </a:t>
            </a:r>
            <a:r>
              <a:rPr sz="2400" dirty="0">
                <a:latin typeface="Times New Roman"/>
                <a:cs typeface="Times New Roman"/>
              </a:rPr>
              <a:t>based on the existing nursing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  non nursing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theories.</a:t>
            </a:r>
          </a:p>
          <a:p>
            <a:pPr marL="355600" marR="28575" indent="-342900" algn="just">
              <a:lnSpc>
                <a:spcPct val="150000"/>
              </a:lnSpc>
              <a:spcBef>
                <a:spcPts val="580"/>
              </a:spcBef>
              <a:buChar char="•"/>
              <a:tabLst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The conceptual </a:t>
            </a:r>
            <a:r>
              <a:rPr sz="2400" spc="-5" dirty="0">
                <a:latin typeface="Times New Roman"/>
                <a:cs typeface="Times New Roman"/>
              </a:rPr>
              <a:t>framework </a:t>
            </a:r>
            <a:r>
              <a:rPr sz="2400" dirty="0">
                <a:latin typeface="Times New Roman"/>
                <a:cs typeface="Times New Roman"/>
              </a:rPr>
              <a:t>not only provide </a:t>
            </a:r>
            <a:r>
              <a:rPr sz="2400" spc="-5" dirty="0">
                <a:latin typeface="Times New Roman"/>
                <a:cs typeface="Times New Roman"/>
              </a:rPr>
              <a:t>meaning </a:t>
            </a:r>
            <a:r>
              <a:rPr sz="2400" dirty="0">
                <a:latin typeface="Times New Roman"/>
                <a:cs typeface="Times New Roman"/>
              </a:rPr>
              <a:t>to  research problem but also help in developing</a:t>
            </a:r>
            <a:r>
              <a:rPr sz="2400" spc="-1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hypothesis  </a:t>
            </a:r>
            <a:r>
              <a:rPr sz="2400" dirty="0">
                <a:latin typeface="Times New Roman"/>
                <a:cs typeface="Times New Roman"/>
              </a:rPr>
              <a:t>or </a:t>
            </a:r>
            <a:r>
              <a:rPr sz="2400" spc="-5" dirty="0">
                <a:latin typeface="Times New Roman"/>
                <a:cs typeface="Times New Roman"/>
              </a:rPr>
              <a:t>assumptions for </a:t>
            </a:r>
            <a:r>
              <a:rPr sz="2400" dirty="0">
                <a:latin typeface="Times New Roman"/>
                <a:cs typeface="Times New Roman"/>
              </a:rPr>
              <a:t>research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study.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7" y="4437112"/>
            <a:ext cx="2773363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6856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6553200" y="6436833"/>
            <a:ext cx="2133600" cy="2041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66189" y="318261"/>
            <a:ext cx="79044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FORMULATING</a:t>
            </a:r>
            <a:r>
              <a:rPr sz="4000" spc="-15" dirty="0"/>
              <a:t> </a:t>
            </a:r>
            <a:r>
              <a:rPr sz="4000" spc="-5" dirty="0"/>
              <a:t>HYPOTHESIS</a:t>
            </a:r>
            <a:endParaRPr sz="4000" dirty="0"/>
          </a:p>
        </p:txBody>
      </p:sp>
      <p:sp>
        <p:nvSpPr>
          <p:cNvPr id="3" name="object 3"/>
          <p:cNvSpPr txBox="1">
            <a:spLocks noGrp="1"/>
          </p:cNvSpPr>
          <p:nvPr>
            <p:ph sz="quarter" idx="4294967295"/>
          </p:nvPr>
        </p:nvSpPr>
        <p:spPr>
          <a:xfrm>
            <a:off x="107504" y="1268760"/>
            <a:ext cx="8928992" cy="29803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44295" marR="624205" indent="0" algn="just">
              <a:spcBef>
                <a:spcPts val="100"/>
              </a:spcBef>
              <a:buNone/>
              <a:tabLst>
                <a:tab pos="1687195" algn="l"/>
                <a:tab pos="1687830" algn="l"/>
                <a:tab pos="6220460" algn="l"/>
              </a:tabLst>
            </a:pPr>
            <a:r>
              <a:rPr dirty="0">
                <a:latin typeface="Times New Roman" pitchFamily="18" charset="0"/>
                <a:cs typeface="Times New Roman" pitchFamily="18" charset="0"/>
              </a:rPr>
              <a:t>Hypothesis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spc="-5" dirty="0" smtClean="0">
                <a:latin typeface="Times New Roman" pitchFamily="18" charset="0"/>
                <a:cs typeface="Times New Roman" pitchFamily="18" charset="0"/>
              </a:rPr>
              <a:t>assumed</a:t>
            </a:r>
            <a:r>
              <a:rPr spc="15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statement	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suggesting an 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answer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to a question, which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may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or </a:t>
            </a:r>
            <a:r>
              <a:rPr spc="-10" dirty="0">
                <a:latin typeface="Times New Roman" pitchFamily="18" charset="0"/>
                <a:cs typeface="Times New Roman" pitchFamily="18" charset="0"/>
              </a:rPr>
              <a:t>may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not be</a:t>
            </a:r>
            <a:r>
              <a:rPr spc="-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mtClean="0">
                <a:latin typeface="Times New Roman" pitchFamily="18" charset="0"/>
                <a:cs typeface="Times New Roman" pitchFamily="18" charset="0"/>
              </a:rPr>
              <a:t>true.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marL="1344295" marR="624205" indent="0" algn="just">
              <a:spcBef>
                <a:spcPts val="100"/>
              </a:spcBef>
              <a:buNone/>
              <a:tabLst>
                <a:tab pos="1687195" algn="l"/>
                <a:tab pos="1687830" algn="l"/>
                <a:tab pos="6220460" algn="l"/>
              </a:tabLst>
            </a:pPr>
            <a:r>
              <a:rPr dirty="0" smtClean="0">
                <a:latin typeface="Times New Roman" pitchFamily="18" charset="0"/>
                <a:cs typeface="Times New Roman" pitchFamily="18" charset="0"/>
              </a:rPr>
              <a:t>It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a prediction of what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expected to be the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outcome</a:t>
            </a:r>
            <a:r>
              <a:rPr spc="-15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of  the study, which </a:t>
            </a:r>
            <a:r>
              <a:rPr spc="-5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dirty="0">
                <a:latin typeface="Times New Roman" pitchFamily="18" charset="0"/>
                <a:cs typeface="Times New Roman" pitchFamily="18" charset="0"/>
              </a:rPr>
              <a:t>either accepted or</a:t>
            </a:r>
            <a:r>
              <a:rPr spc="-9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dirty="0" smtClean="0">
                <a:latin typeface="Times New Roman" pitchFamily="18" charset="0"/>
                <a:cs typeface="Times New Roman" pitchFamily="18" charset="0"/>
              </a:rPr>
              <a:t>rejected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077072"/>
            <a:ext cx="2773363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834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1" y="353948"/>
            <a:ext cx="8839200" cy="720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100"/>
              </a:spcBef>
              <a:buNone/>
            </a:pPr>
            <a:r>
              <a:rPr spc="-5" dirty="0"/>
              <a:t>DESIGN </a:t>
            </a:r>
            <a:r>
              <a:rPr dirty="0"/>
              <a:t>AND PLANNING</a:t>
            </a:r>
            <a:r>
              <a:rPr spc="-70" dirty="0"/>
              <a:t> </a:t>
            </a:r>
            <a:r>
              <a:rPr dirty="0"/>
              <a:t>PHASE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0600" y="1408556"/>
            <a:ext cx="7467600" cy="49013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sz="2400" dirty="0">
                <a:solidFill>
                  <a:srgbClr val="790000"/>
                </a:solidFill>
                <a:latin typeface="Times New Roman"/>
                <a:cs typeface="Times New Roman"/>
              </a:rPr>
              <a:t>♣	</a:t>
            </a:r>
            <a:r>
              <a:rPr sz="2400" dirty="0">
                <a:latin typeface="Times New Roman"/>
                <a:cs typeface="Times New Roman"/>
              </a:rPr>
              <a:t>Selecting the research approach and</a:t>
            </a:r>
            <a:r>
              <a:rPr sz="2400" spc="-175" dirty="0">
                <a:latin typeface="Times New Roman"/>
                <a:cs typeface="Times New Roman"/>
              </a:rPr>
              <a:t> </a:t>
            </a:r>
            <a:r>
              <a:rPr sz="2400" dirty="0" smtClean="0">
                <a:latin typeface="Times New Roman"/>
                <a:cs typeface="Times New Roman"/>
              </a:rPr>
              <a:t>design</a:t>
            </a:r>
            <a:endParaRPr lang="en-IN"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endParaRPr lang="en-IN" sz="2400" dirty="0" smtClean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 pitchFamily="2" charset="2"/>
              <a:buChar char="ü"/>
              <a:tabLst>
                <a:tab pos="354965" algn="l"/>
              </a:tabLst>
            </a:pPr>
            <a:r>
              <a:rPr lang="en-IN" sz="2400" dirty="0" smtClean="0">
                <a:latin typeface="Times New Roman"/>
                <a:cs typeface="Times New Roman"/>
              </a:rPr>
              <a:t>Developing intervention protocols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14"/>
              </a:spcBef>
              <a:tabLst>
                <a:tab pos="354965" algn="l"/>
              </a:tabLst>
            </a:pPr>
            <a:r>
              <a:rPr sz="2400" dirty="0">
                <a:solidFill>
                  <a:srgbClr val="790000"/>
                </a:solidFill>
                <a:latin typeface="Times New Roman"/>
                <a:cs typeface="Times New Roman"/>
              </a:rPr>
              <a:t>♣	</a:t>
            </a:r>
            <a:r>
              <a:rPr sz="2400" dirty="0">
                <a:latin typeface="Times New Roman"/>
                <a:cs typeface="Times New Roman"/>
              </a:rPr>
              <a:t>Specifying the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dirty="0" smtClean="0">
                <a:latin typeface="Times New Roman"/>
                <a:cs typeface="Times New Roman"/>
              </a:rPr>
              <a:t>population</a:t>
            </a:r>
            <a:endParaRPr lang="en-IN" sz="2400" dirty="0" smtClean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Font typeface="Wingdings" pitchFamily="2" charset="2"/>
              <a:buChar char="ü"/>
              <a:tabLst>
                <a:tab pos="354965" algn="l"/>
              </a:tabLst>
            </a:pPr>
            <a:r>
              <a:rPr lang="en-IN" sz="2400" dirty="0" smtClean="0">
                <a:latin typeface="Times New Roman"/>
                <a:cs typeface="Times New Roman"/>
              </a:rPr>
              <a:t>Designing the sample plan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14"/>
              </a:spcBef>
              <a:tabLst>
                <a:tab pos="354965" algn="l"/>
              </a:tabLst>
            </a:pPr>
            <a:r>
              <a:rPr sz="2400" dirty="0">
                <a:solidFill>
                  <a:srgbClr val="790000"/>
                </a:solidFill>
                <a:latin typeface="Times New Roman"/>
                <a:cs typeface="Times New Roman"/>
              </a:rPr>
              <a:t>♣	</a:t>
            </a:r>
            <a:r>
              <a:rPr sz="2400" dirty="0">
                <a:latin typeface="Times New Roman"/>
                <a:cs typeface="Times New Roman"/>
              </a:rPr>
              <a:t>Developing tool </a:t>
            </a:r>
            <a:r>
              <a:rPr sz="2400" spc="-5" dirty="0">
                <a:latin typeface="Times New Roman"/>
                <a:cs typeface="Times New Roman"/>
              </a:rPr>
              <a:t>for </a:t>
            </a:r>
            <a:r>
              <a:rPr sz="2400" dirty="0">
                <a:latin typeface="Times New Roman"/>
                <a:cs typeface="Times New Roman"/>
              </a:rPr>
              <a:t>data</a:t>
            </a:r>
            <a:r>
              <a:rPr sz="2400" spc="-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collection</a:t>
            </a:r>
          </a:p>
          <a:p>
            <a:pPr marL="12700">
              <a:lnSpc>
                <a:spcPct val="100000"/>
              </a:lnSpc>
              <a:spcBef>
                <a:spcPts val="2020"/>
              </a:spcBef>
              <a:tabLst>
                <a:tab pos="354965" algn="l"/>
              </a:tabLst>
            </a:pPr>
            <a:r>
              <a:rPr sz="2400" dirty="0">
                <a:solidFill>
                  <a:srgbClr val="790000"/>
                </a:solidFill>
                <a:latin typeface="Times New Roman"/>
                <a:cs typeface="Times New Roman"/>
              </a:rPr>
              <a:t>♣	</a:t>
            </a:r>
            <a:r>
              <a:rPr sz="2400" dirty="0">
                <a:latin typeface="Times New Roman"/>
                <a:cs typeface="Times New Roman"/>
              </a:rPr>
              <a:t>Establishing ethical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consideration</a:t>
            </a:r>
          </a:p>
          <a:p>
            <a:pPr marL="12700">
              <a:lnSpc>
                <a:spcPct val="100000"/>
              </a:lnSpc>
              <a:spcBef>
                <a:spcPts val="2014"/>
              </a:spcBef>
              <a:tabLst>
                <a:tab pos="354965" algn="l"/>
              </a:tabLst>
            </a:pPr>
            <a:r>
              <a:rPr sz="2400" dirty="0">
                <a:solidFill>
                  <a:srgbClr val="790000"/>
                </a:solidFill>
                <a:latin typeface="Times New Roman"/>
                <a:cs typeface="Times New Roman"/>
              </a:rPr>
              <a:t>♣	</a:t>
            </a:r>
            <a:r>
              <a:rPr lang="en-IN" sz="2400" dirty="0">
                <a:latin typeface="Times New Roman"/>
                <a:cs typeface="Times New Roman"/>
              </a:rPr>
              <a:t>F</a:t>
            </a:r>
            <a:r>
              <a:rPr lang="en-IN" sz="2400" dirty="0" smtClean="0">
                <a:latin typeface="Times New Roman"/>
                <a:cs typeface="Times New Roman"/>
              </a:rPr>
              <a:t>inalising the research plan</a:t>
            </a:r>
          </a:p>
          <a:p>
            <a:pPr marL="12700">
              <a:lnSpc>
                <a:spcPct val="100000"/>
              </a:lnSpc>
              <a:spcBef>
                <a:spcPts val="2014"/>
              </a:spcBef>
              <a:tabLst>
                <a:tab pos="354965" algn="l"/>
              </a:tabLst>
            </a:pP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629" y="4005064"/>
            <a:ext cx="2773363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610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1" y="114046"/>
            <a:ext cx="8879152" cy="720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RESEARCH</a:t>
            </a:r>
            <a:r>
              <a:rPr spc="-60" dirty="0"/>
              <a:t> </a:t>
            </a:r>
            <a:r>
              <a:rPr spc="-5" dirty="0"/>
              <a:t>APPROACH/DESIGN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4801" y="933170"/>
            <a:ext cx="8556624" cy="5238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44450" indent="-342900" algn="just">
              <a:lnSpc>
                <a:spcPct val="150000"/>
              </a:lnSpc>
              <a:spcBef>
                <a:spcPts val="100"/>
              </a:spcBef>
              <a:buChar char="•"/>
              <a:tabLst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Research design is the blue print of research study, which enables</a:t>
            </a:r>
            <a:r>
              <a:rPr sz="2000" spc="-24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the  researcher to know on whom, what, when, where, and </a:t>
            </a:r>
            <a:r>
              <a:rPr sz="2000" spc="5" dirty="0">
                <a:latin typeface="Times New Roman"/>
                <a:cs typeface="Times New Roman"/>
              </a:rPr>
              <a:t>how </a:t>
            </a:r>
            <a:r>
              <a:rPr sz="2000" dirty="0">
                <a:latin typeface="Times New Roman"/>
                <a:cs typeface="Times New Roman"/>
              </a:rPr>
              <a:t>the study  will be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conducted.</a:t>
            </a:r>
          </a:p>
          <a:p>
            <a:pPr marL="355600" marR="5080" indent="-342900" algn="just">
              <a:lnSpc>
                <a:spcPct val="150100"/>
              </a:lnSpc>
              <a:spcBef>
                <a:spcPts val="475"/>
              </a:spcBef>
              <a:buChar char="•"/>
              <a:tabLst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Experimental – it </a:t>
            </a:r>
            <a:r>
              <a:rPr sz="2000" spc="-5" dirty="0">
                <a:latin typeface="Times New Roman"/>
                <a:cs typeface="Times New Roman"/>
              </a:rPr>
              <a:t>must </a:t>
            </a:r>
            <a:r>
              <a:rPr sz="2000" dirty="0">
                <a:latin typeface="Times New Roman"/>
                <a:cs typeface="Times New Roman"/>
              </a:rPr>
              <a:t>have three </a:t>
            </a:r>
            <a:r>
              <a:rPr sz="2000" spc="-5" dirty="0">
                <a:latin typeface="Times New Roman"/>
                <a:cs typeface="Times New Roman"/>
              </a:rPr>
              <a:t>characteristics </a:t>
            </a:r>
            <a:r>
              <a:rPr sz="2000" dirty="0">
                <a:latin typeface="Times New Roman"/>
                <a:cs typeface="Times New Roman"/>
              </a:rPr>
              <a:t>that is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manipulation,  </a:t>
            </a:r>
            <a:r>
              <a:rPr sz="2000" spc="-5" dirty="0">
                <a:latin typeface="Times New Roman"/>
                <a:cs typeface="Times New Roman"/>
              </a:rPr>
              <a:t>randomization </a:t>
            </a:r>
            <a:r>
              <a:rPr sz="2000" dirty="0">
                <a:latin typeface="Times New Roman"/>
                <a:cs typeface="Times New Roman"/>
              </a:rPr>
              <a:t>and control</a:t>
            </a:r>
            <a:r>
              <a:rPr sz="20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group</a:t>
            </a:r>
          </a:p>
          <a:p>
            <a:pPr marL="355600" marR="137795" indent="-342900">
              <a:lnSpc>
                <a:spcPct val="150000"/>
              </a:lnSpc>
              <a:spcBef>
                <a:spcPts val="48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Times New Roman"/>
                <a:cs typeface="Times New Roman"/>
              </a:rPr>
              <a:t>Quasi </a:t>
            </a:r>
            <a:r>
              <a:rPr sz="2000" spc="-5" dirty="0">
                <a:latin typeface="Times New Roman"/>
                <a:cs typeface="Times New Roman"/>
              </a:rPr>
              <a:t>experimental- </a:t>
            </a:r>
            <a:r>
              <a:rPr sz="2000" dirty="0">
                <a:latin typeface="Times New Roman"/>
                <a:cs typeface="Times New Roman"/>
              </a:rPr>
              <a:t>it involve </a:t>
            </a:r>
            <a:r>
              <a:rPr sz="2000" spc="-5" dirty="0">
                <a:latin typeface="Times New Roman"/>
                <a:cs typeface="Times New Roman"/>
              </a:rPr>
              <a:t>manipulation </a:t>
            </a:r>
            <a:r>
              <a:rPr sz="2000" dirty="0">
                <a:latin typeface="Times New Roman"/>
                <a:cs typeface="Times New Roman"/>
              </a:rPr>
              <a:t>of independent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variable  to observe the effect on dependent variables, </a:t>
            </a:r>
            <a:r>
              <a:rPr sz="2000" spc="5" dirty="0">
                <a:latin typeface="Times New Roman"/>
                <a:cs typeface="Times New Roman"/>
              </a:rPr>
              <a:t>but </a:t>
            </a:r>
            <a:r>
              <a:rPr sz="2000" dirty="0">
                <a:latin typeface="Times New Roman"/>
                <a:cs typeface="Times New Roman"/>
              </a:rPr>
              <a:t>usually there is  absence of </a:t>
            </a:r>
            <a:r>
              <a:rPr sz="2000" spc="-5" dirty="0">
                <a:latin typeface="Times New Roman"/>
                <a:cs typeface="Times New Roman"/>
              </a:rPr>
              <a:t>randomization </a:t>
            </a:r>
            <a:r>
              <a:rPr sz="2000" dirty="0">
                <a:latin typeface="Times New Roman"/>
                <a:cs typeface="Times New Roman"/>
              </a:rPr>
              <a:t>or control</a:t>
            </a:r>
            <a:r>
              <a:rPr sz="2000" spc="-13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group.</a:t>
            </a:r>
          </a:p>
          <a:p>
            <a:pPr marL="355600" marR="286385" indent="-342900">
              <a:lnSpc>
                <a:spcPct val="150000"/>
              </a:lnSpc>
              <a:spcBef>
                <a:spcPts val="484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5" dirty="0">
                <a:latin typeface="Times New Roman"/>
                <a:cs typeface="Times New Roman"/>
              </a:rPr>
              <a:t>Non </a:t>
            </a:r>
            <a:r>
              <a:rPr sz="2000" spc="-5" dirty="0">
                <a:latin typeface="Times New Roman"/>
                <a:cs typeface="Times New Roman"/>
              </a:rPr>
              <a:t>experimental </a:t>
            </a:r>
            <a:r>
              <a:rPr sz="2000" dirty="0">
                <a:latin typeface="Times New Roman"/>
                <a:cs typeface="Times New Roman"/>
              </a:rPr>
              <a:t>– it involve study of research variables without  </a:t>
            </a:r>
            <a:r>
              <a:rPr sz="2000" spc="-5" dirty="0">
                <a:latin typeface="Times New Roman"/>
                <a:cs typeface="Times New Roman"/>
              </a:rPr>
              <a:t>manipulation </a:t>
            </a:r>
            <a:r>
              <a:rPr sz="2000" dirty="0">
                <a:latin typeface="Times New Roman"/>
                <a:cs typeface="Times New Roman"/>
              </a:rPr>
              <a:t>them in natural </a:t>
            </a:r>
            <a:r>
              <a:rPr sz="2000" spc="-5" dirty="0">
                <a:latin typeface="Times New Roman"/>
                <a:cs typeface="Times New Roman"/>
              </a:rPr>
              <a:t>setting </a:t>
            </a:r>
            <a:r>
              <a:rPr sz="2000" dirty="0">
                <a:latin typeface="Times New Roman"/>
                <a:cs typeface="Times New Roman"/>
              </a:rPr>
              <a:t>for the purpose of</a:t>
            </a:r>
            <a:r>
              <a:rPr sz="2000" spc="-15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description,  </a:t>
            </a:r>
            <a:r>
              <a:rPr sz="2000" spc="-5" dirty="0">
                <a:latin typeface="Times New Roman"/>
                <a:cs typeface="Times New Roman"/>
              </a:rPr>
              <a:t>exploration, </a:t>
            </a:r>
            <a:r>
              <a:rPr sz="2000" dirty="0">
                <a:latin typeface="Times New Roman"/>
                <a:cs typeface="Times New Roman"/>
              </a:rPr>
              <a:t>explanation, and correlation between two or</a:t>
            </a:r>
            <a:r>
              <a:rPr sz="2000" spc="-17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more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53870" y="6298488"/>
            <a:ext cx="1007744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Times New Roman"/>
                <a:cs typeface="Times New Roman"/>
              </a:rPr>
              <a:t>va</a:t>
            </a:r>
            <a:r>
              <a:rPr sz="2000" spc="5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i</a:t>
            </a:r>
            <a:r>
              <a:rPr sz="2000" spc="-10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bles.</a:t>
            </a:r>
            <a:endParaRPr sz="20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7239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" y="0"/>
            <a:ext cx="8137144" cy="720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SPECIFY </a:t>
            </a:r>
            <a:r>
              <a:rPr spc="-10" dirty="0"/>
              <a:t>THE</a:t>
            </a:r>
            <a:r>
              <a:rPr spc="-65" dirty="0"/>
              <a:t> </a:t>
            </a:r>
            <a:r>
              <a:rPr spc="-5" dirty="0"/>
              <a:t>POPULATION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0" y="577468"/>
            <a:ext cx="9090023" cy="57682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6400" marR="116839" indent="-343535">
              <a:lnSpc>
                <a:spcPct val="150000"/>
              </a:lnSpc>
              <a:spcBef>
                <a:spcPts val="100"/>
              </a:spcBef>
              <a:buChar char="•"/>
              <a:tabLst>
                <a:tab pos="406400" algn="l"/>
                <a:tab pos="407034" algn="l"/>
              </a:tabLst>
            </a:pPr>
            <a:r>
              <a:rPr sz="2400" dirty="0">
                <a:latin typeface="Times New Roman"/>
                <a:cs typeface="Times New Roman"/>
              </a:rPr>
              <a:t>Research population </a:t>
            </a:r>
            <a:r>
              <a:rPr sz="2400" spc="-5" dirty="0">
                <a:latin typeface="Times New Roman"/>
                <a:cs typeface="Times New Roman"/>
              </a:rPr>
              <a:t>is </a:t>
            </a:r>
            <a:r>
              <a:rPr sz="2400" dirty="0">
                <a:latin typeface="Times New Roman"/>
                <a:cs typeface="Times New Roman"/>
              </a:rPr>
              <a:t>an aggregate of all the subjects or  objects with specific </a:t>
            </a:r>
            <a:r>
              <a:rPr sz="2400" spc="-5" dirty="0">
                <a:latin typeface="Times New Roman"/>
                <a:cs typeface="Times New Roman"/>
              </a:rPr>
              <a:t>characteristics. </a:t>
            </a:r>
            <a:r>
              <a:rPr sz="2400" dirty="0">
                <a:latin typeface="Times New Roman"/>
                <a:cs typeface="Times New Roman"/>
              </a:rPr>
              <a:t>( E.g.) </a:t>
            </a:r>
            <a:r>
              <a:rPr sz="2400" spc="-5" dirty="0">
                <a:latin typeface="Times New Roman"/>
                <a:cs typeface="Times New Roman"/>
              </a:rPr>
              <a:t>A </a:t>
            </a:r>
            <a:r>
              <a:rPr sz="2400" dirty="0">
                <a:latin typeface="Times New Roman"/>
                <a:cs typeface="Times New Roman"/>
              </a:rPr>
              <a:t>study on  prevalence of health care associated infection </a:t>
            </a:r>
            <a:r>
              <a:rPr sz="2400" spc="-5" dirty="0">
                <a:latin typeface="Times New Roman"/>
                <a:cs typeface="Times New Roman"/>
              </a:rPr>
              <a:t>among</a:t>
            </a:r>
            <a:r>
              <a:rPr sz="2400" spc="-2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patient  </a:t>
            </a:r>
            <a:r>
              <a:rPr sz="2400" spc="-5" dirty="0">
                <a:latin typeface="Times New Roman"/>
                <a:cs typeface="Times New Roman"/>
              </a:rPr>
              <a:t>admitted </a:t>
            </a:r>
            <a:r>
              <a:rPr sz="2400" dirty="0">
                <a:latin typeface="Times New Roman"/>
                <a:cs typeface="Times New Roman"/>
              </a:rPr>
              <a:t>in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ICU</a:t>
            </a:r>
            <a:endParaRPr sz="2400" dirty="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1839"/>
              </a:spcBef>
            </a:pPr>
            <a:r>
              <a:rPr sz="2400" b="1" dirty="0">
                <a:solidFill>
                  <a:srgbClr val="FF0000"/>
                </a:solidFill>
                <a:latin typeface="Segoe Script"/>
                <a:cs typeface="Segoe Script"/>
              </a:rPr>
              <a:t>DEVELOPING </a:t>
            </a:r>
            <a:r>
              <a:rPr sz="2400" b="1" spc="-5" dirty="0">
                <a:solidFill>
                  <a:srgbClr val="FF0000"/>
                </a:solidFill>
                <a:latin typeface="Segoe Script"/>
                <a:cs typeface="Segoe Script"/>
              </a:rPr>
              <a:t>TOOL </a:t>
            </a:r>
            <a:r>
              <a:rPr sz="2400" b="1" dirty="0">
                <a:solidFill>
                  <a:srgbClr val="FF0000"/>
                </a:solidFill>
                <a:latin typeface="Segoe Script"/>
                <a:cs typeface="Segoe Script"/>
              </a:rPr>
              <a:t>FOR DATA</a:t>
            </a:r>
            <a:r>
              <a:rPr sz="2400" b="1" spc="-30" dirty="0">
                <a:solidFill>
                  <a:srgbClr val="FF0000"/>
                </a:solidFill>
                <a:latin typeface="Segoe Script"/>
                <a:cs typeface="Segoe Script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Segoe Script"/>
                <a:cs typeface="Segoe Script"/>
              </a:rPr>
              <a:t>COLLECTION</a:t>
            </a:r>
            <a:endParaRPr sz="2400" dirty="0">
              <a:latin typeface="Segoe Script"/>
              <a:cs typeface="Segoe Script"/>
            </a:endParaRPr>
          </a:p>
          <a:p>
            <a:pPr marL="406400" marR="43180" indent="-343535">
              <a:lnSpc>
                <a:spcPct val="150000"/>
              </a:lnSpc>
              <a:spcBef>
                <a:spcPts val="755"/>
              </a:spcBef>
              <a:buChar char="•"/>
              <a:tabLst>
                <a:tab pos="406400" algn="l"/>
                <a:tab pos="407034" algn="l"/>
              </a:tabLst>
            </a:pPr>
            <a:r>
              <a:rPr sz="2400" dirty="0">
                <a:latin typeface="Times New Roman"/>
                <a:cs typeface="Times New Roman"/>
              </a:rPr>
              <a:t>This </a:t>
            </a:r>
            <a:r>
              <a:rPr sz="2400" spc="-5" dirty="0">
                <a:latin typeface="Times New Roman"/>
                <a:cs typeface="Times New Roman"/>
              </a:rPr>
              <a:t>is </a:t>
            </a: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10" dirty="0">
                <a:latin typeface="Times New Roman"/>
                <a:cs typeface="Times New Roman"/>
              </a:rPr>
              <a:t>most </a:t>
            </a:r>
            <a:r>
              <a:rPr sz="2400" spc="-5" dirty="0">
                <a:latin typeface="Times New Roman"/>
                <a:cs typeface="Times New Roman"/>
              </a:rPr>
              <a:t>important </a:t>
            </a:r>
            <a:r>
              <a:rPr sz="2400" dirty="0">
                <a:latin typeface="Times New Roman"/>
                <a:cs typeface="Times New Roman"/>
              </a:rPr>
              <a:t>and crucial step of the research  process the tool </a:t>
            </a:r>
            <a:r>
              <a:rPr sz="2400" spc="-5" dirty="0">
                <a:latin typeface="Times New Roman"/>
                <a:cs typeface="Times New Roman"/>
              </a:rPr>
              <a:t>for </a:t>
            </a:r>
            <a:r>
              <a:rPr sz="2400" dirty="0">
                <a:latin typeface="Times New Roman"/>
                <a:cs typeface="Times New Roman"/>
              </a:rPr>
              <a:t>data </a:t>
            </a:r>
            <a:r>
              <a:rPr sz="2400" spc="-5" dirty="0">
                <a:latin typeface="Times New Roman"/>
                <a:cs typeface="Times New Roman"/>
              </a:rPr>
              <a:t>collection </a:t>
            </a:r>
            <a:r>
              <a:rPr sz="2400" dirty="0">
                <a:latin typeface="Times New Roman"/>
                <a:cs typeface="Times New Roman"/>
              </a:rPr>
              <a:t>depends on several </a:t>
            </a:r>
            <a:r>
              <a:rPr sz="2400" spc="-5" dirty="0">
                <a:latin typeface="Times New Roman"/>
                <a:cs typeface="Times New Roman"/>
              </a:rPr>
              <a:t>factor  such </a:t>
            </a:r>
            <a:r>
              <a:rPr sz="2400" dirty="0">
                <a:latin typeface="Times New Roman"/>
                <a:cs typeface="Times New Roman"/>
              </a:rPr>
              <a:t>as type of research design, variables, subjects,</a:t>
            </a:r>
            <a:r>
              <a:rPr sz="2400" spc="-1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available  resources and </a:t>
            </a:r>
            <a:r>
              <a:rPr sz="2400" spc="-5" dirty="0">
                <a:latin typeface="Times New Roman"/>
                <a:cs typeface="Times New Roman"/>
              </a:rPr>
              <a:t>time </a:t>
            </a:r>
            <a:r>
              <a:rPr sz="2400" dirty="0">
                <a:latin typeface="Times New Roman"/>
                <a:cs typeface="Times New Roman"/>
              </a:rPr>
              <a:t>for the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study.</a:t>
            </a:r>
          </a:p>
          <a:p>
            <a:pPr marL="406400" indent="-343535">
              <a:lnSpc>
                <a:spcPct val="100000"/>
              </a:lnSpc>
              <a:spcBef>
                <a:spcPts val="2014"/>
              </a:spcBef>
              <a:buChar char="•"/>
              <a:tabLst>
                <a:tab pos="406400" algn="l"/>
                <a:tab pos="407034" algn="l"/>
                <a:tab pos="4453890" algn="l"/>
              </a:tabLst>
            </a:pPr>
            <a:r>
              <a:rPr sz="2400" dirty="0">
                <a:latin typeface="Times New Roman"/>
                <a:cs typeface="Times New Roman"/>
              </a:rPr>
              <a:t>The researcher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use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standardized	tool or develop new tool,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it</a:t>
            </a:r>
          </a:p>
          <a:p>
            <a:pPr marL="406400">
              <a:lnSpc>
                <a:spcPct val="100000"/>
              </a:lnSpc>
              <a:spcBef>
                <a:spcPts val="1445"/>
              </a:spcBef>
            </a:pPr>
            <a:r>
              <a:rPr sz="2400" spc="-10" dirty="0">
                <a:latin typeface="Times New Roman"/>
                <a:cs typeface="Times New Roman"/>
              </a:rPr>
              <a:t>must </a:t>
            </a:r>
            <a:r>
              <a:rPr sz="2400" dirty="0">
                <a:latin typeface="Times New Roman"/>
                <a:cs typeface="Times New Roman"/>
              </a:rPr>
              <a:t>be used after establishing their validity and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spc="-114" dirty="0" smtClean="0">
                <a:latin typeface="Times New Roman"/>
                <a:cs typeface="Times New Roman"/>
              </a:rPr>
              <a:t>reliabili</a:t>
            </a:r>
            <a:r>
              <a:rPr lang="en-US" sz="2100" spc="-172" baseline="51587" dirty="0" smtClean="0">
                <a:latin typeface="Arial"/>
                <a:cs typeface="Arial"/>
              </a:rPr>
              <a:t>t</a:t>
            </a:r>
            <a:r>
              <a:rPr sz="2400" spc="-114" dirty="0" smtClean="0">
                <a:latin typeface="Times New Roman"/>
                <a:cs typeface="Times New Roman"/>
              </a:rPr>
              <a:t>y</a:t>
            </a:r>
            <a:r>
              <a:rPr sz="2400" spc="-114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098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600" y="94234"/>
            <a:ext cx="77724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95"/>
              </a:spcBef>
              <a:buNone/>
            </a:pPr>
            <a:r>
              <a:rPr sz="2800" spc="-5" dirty="0"/>
              <a:t>ESTABLISHING ETHICAL</a:t>
            </a:r>
            <a:r>
              <a:rPr sz="2800" spc="50" dirty="0"/>
              <a:t> </a:t>
            </a:r>
            <a:r>
              <a:rPr sz="2800" spc="-10" dirty="0"/>
              <a:t>CONSIDERATION</a:t>
            </a:r>
            <a:endParaRPr sz="2800" dirty="0"/>
          </a:p>
        </p:txBody>
      </p:sp>
      <p:sp>
        <p:nvSpPr>
          <p:cNvPr id="3" name="object 3"/>
          <p:cNvSpPr txBox="1"/>
          <p:nvPr/>
        </p:nvSpPr>
        <p:spPr>
          <a:xfrm>
            <a:off x="228601" y="905002"/>
            <a:ext cx="8818878" cy="5220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Obtaining ethical approval from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IEC</a:t>
            </a: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Taking </a:t>
            </a:r>
            <a:r>
              <a:rPr sz="2400" spc="-5" dirty="0">
                <a:latin typeface="Times New Roman"/>
                <a:cs typeface="Times New Roman"/>
              </a:rPr>
              <a:t>informed </a:t>
            </a:r>
            <a:r>
              <a:rPr sz="2400" dirty="0">
                <a:latin typeface="Times New Roman"/>
                <a:cs typeface="Times New Roman"/>
              </a:rPr>
              <a:t>consent from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participants</a:t>
            </a:r>
            <a:endParaRPr sz="2400" dirty="0">
              <a:latin typeface="Times New Roman"/>
              <a:cs typeface="Times New Roman"/>
            </a:endParaRPr>
          </a:p>
          <a:p>
            <a:pPr marL="355600" marR="469265" indent="-342900">
              <a:lnSpc>
                <a:spcPct val="1500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Obtaining the </a:t>
            </a:r>
            <a:r>
              <a:rPr sz="2400" spc="-5" dirty="0">
                <a:latin typeface="Times New Roman"/>
                <a:cs typeface="Times New Roman"/>
              </a:rPr>
              <a:t>permission </a:t>
            </a:r>
            <a:r>
              <a:rPr sz="2400" dirty="0">
                <a:latin typeface="Times New Roman"/>
                <a:cs typeface="Times New Roman"/>
              </a:rPr>
              <a:t>from </a:t>
            </a:r>
            <a:r>
              <a:rPr sz="2400" spc="-5" dirty="0">
                <a:latin typeface="Times New Roman"/>
                <a:cs typeface="Times New Roman"/>
              </a:rPr>
              <a:t>competent </a:t>
            </a:r>
            <a:r>
              <a:rPr sz="2400" dirty="0">
                <a:latin typeface="Times New Roman"/>
                <a:cs typeface="Times New Roman"/>
              </a:rPr>
              <a:t>authority of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  health care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facility</a:t>
            </a: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Maintaining </a:t>
            </a:r>
            <a:r>
              <a:rPr sz="2400" spc="-5" dirty="0">
                <a:latin typeface="Times New Roman"/>
                <a:cs typeface="Times New Roman"/>
              </a:rPr>
              <a:t>confidentiality </a:t>
            </a:r>
            <a:r>
              <a:rPr sz="2400" dirty="0">
                <a:latin typeface="Times New Roman"/>
                <a:cs typeface="Times New Roman"/>
              </a:rPr>
              <a:t>of the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information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835"/>
              </a:spcBef>
            </a:pPr>
            <a:r>
              <a:rPr sz="2400" b="1" spc="-10" dirty="0">
                <a:solidFill>
                  <a:srgbClr val="FF0000"/>
                </a:solidFill>
                <a:latin typeface="Segoe Script"/>
                <a:cs typeface="Segoe Script"/>
              </a:rPr>
              <a:t>CONDUCTING </a:t>
            </a:r>
            <a:r>
              <a:rPr sz="2400" b="1" spc="-5" dirty="0">
                <a:solidFill>
                  <a:srgbClr val="FF0000"/>
                </a:solidFill>
                <a:latin typeface="Segoe Script"/>
                <a:cs typeface="Segoe Script"/>
              </a:rPr>
              <a:t>PILOT</a:t>
            </a:r>
            <a:r>
              <a:rPr sz="2400" b="1" spc="60" dirty="0">
                <a:solidFill>
                  <a:srgbClr val="FF0000"/>
                </a:solidFill>
                <a:latin typeface="Segoe Script"/>
                <a:cs typeface="Segoe Script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Segoe Script"/>
                <a:cs typeface="Segoe Script"/>
              </a:rPr>
              <a:t>STUDY</a:t>
            </a:r>
            <a:endParaRPr sz="2400" dirty="0">
              <a:latin typeface="Segoe Script"/>
              <a:cs typeface="Segoe Script"/>
            </a:endParaRPr>
          </a:p>
          <a:p>
            <a:pPr marL="355600" marR="5080" indent="-342900">
              <a:lnSpc>
                <a:spcPct val="150000"/>
              </a:lnSpc>
              <a:spcBef>
                <a:spcPts val="76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Pilot </a:t>
            </a:r>
            <a:r>
              <a:rPr sz="2400" dirty="0">
                <a:latin typeface="Times New Roman"/>
                <a:cs typeface="Times New Roman"/>
              </a:rPr>
              <a:t>study </a:t>
            </a:r>
            <a:r>
              <a:rPr sz="2400" spc="-5" dirty="0">
                <a:latin typeface="Times New Roman"/>
                <a:cs typeface="Times New Roman"/>
              </a:rPr>
              <a:t>is </a:t>
            </a:r>
            <a:r>
              <a:rPr sz="2400" dirty="0">
                <a:latin typeface="Times New Roman"/>
                <a:cs typeface="Times New Roman"/>
              </a:rPr>
              <a:t>a kind of </a:t>
            </a:r>
            <a:r>
              <a:rPr sz="2400" spc="-5" dirty="0">
                <a:latin typeface="Times New Roman"/>
                <a:cs typeface="Times New Roman"/>
              </a:rPr>
              <a:t>small </a:t>
            </a:r>
            <a:r>
              <a:rPr sz="2400" dirty="0">
                <a:latin typeface="Times New Roman"/>
                <a:cs typeface="Times New Roman"/>
              </a:rPr>
              <a:t>scale rehearsal on the  subjects, but these subjects are not a part of the actual</a:t>
            </a:r>
            <a:r>
              <a:rPr sz="2400" spc="-2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study</a:t>
            </a: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Pilot study conducted to ensure the </a:t>
            </a:r>
            <a:r>
              <a:rPr sz="2400" spc="-5" dirty="0">
                <a:latin typeface="Times New Roman"/>
                <a:cs typeface="Times New Roman"/>
              </a:rPr>
              <a:t>feasibility </a:t>
            </a:r>
            <a:r>
              <a:rPr sz="2400" dirty="0">
                <a:latin typeface="Times New Roman"/>
                <a:cs typeface="Times New Roman"/>
              </a:rPr>
              <a:t>of the</a:t>
            </a:r>
            <a:r>
              <a:rPr sz="2400" spc="-1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study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753870" y="6282944"/>
            <a:ext cx="56070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and revise </a:t>
            </a:r>
            <a:r>
              <a:rPr sz="2400" spc="-5" dirty="0">
                <a:latin typeface="Times New Roman"/>
                <a:cs typeface="Times New Roman"/>
              </a:rPr>
              <a:t>methodology </a:t>
            </a:r>
            <a:r>
              <a:rPr sz="2400" dirty="0">
                <a:latin typeface="Times New Roman"/>
                <a:cs typeface="Times New Roman"/>
              </a:rPr>
              <a:t>and tool of the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study.</a:t>
            </a:r>
            <a:endParaRPr sz="2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4484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1594" y="191261"/>
            <a:ext cx="53536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EMPIRICAL</a:t>
            </a:r>
            <a:r>
              <a:rPr sz="4000" spc="-45" dirty="0"/>
              <a:t> </a:t>
            </a:r>
            <a:r>
              <a:rPr sz="4000" spc="-5" dirty="0"/>
              <a:t>PHASE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150198" y="1556792"/>
            <a:ext cx="8993802" cy="16351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  <a:tab pos="355600" algn="l"/>
              </a:tabLst>
            </a:pP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Data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collection</a:t>
            </a: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Preparation of data for</a:t>
            </a:r>
            <a:r>
              <a:rPr sz="2400" spc="-14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analysis</a:t>
            </a:r>
          </a:p>
        </p:txBody>
      </p:sp>
    </p:spTree>
    <p:extLst>
      <p:ext uri="{BB962C8B-B14F-4D97-AF65-F5344CB8AC3E}">
        <p14:creationId xmlns:p14="http://schemas.microsoft.com/office/powerpoint/2010/main" val="97745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1594" y="0"/>
            <a:ext cx="573849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SAMPLE</a:t>
            </a:r>
            <a:r>
              <a:rPr sz="4000" spc="-15" dirty="0"/>
              <a:t> </a:t>
            </a:r>
            <a:r>
              <a:rPr sz="4000" spc="-5" dirty="0"/>
              <a:t>SELECTION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395536" y="361949"/>
            <a:ext cx="8656642" cy="5878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5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It </a:t>
            </a:r>
            <a:r>
              <a:rPr sz="2400" spc="-5" dirty="0">
                <a:latin typeface="Times New Roman"/>
                <a:cs typeface="Times New Roman"/>
              </a:rPr>
              <a:t>is </a:t>
            </a:r>
            <a:r>
              <a:rPr sz="2400" dirty="0">
                <a:latin typeface="Times New Roman"/>
                <a:cs typeface="Times New Roman"/>
              </a:rPr>
              <a:t>not </a:t>
            </a:r>
            <a:r>
              <a:rPr sz="2400" spc="-5" dirty="0">
                <a:latin typeface="Times New Roman"/>
                <a:cs typeface="Times New Roman"/>
              </a:rPr>
              <a:t>practically </a:t>
            </a:r>
            <a:r>
              <a:rPr sz="2400" dirty="0">
                <a:latin typeface="Times New Roman"/>
                <a:cs typeface="Times New Roman"/>
              </a:rPr>
              <a:t>possible to conduct study on entire  population. Therefore researcher </a:t>
            </a:r>
            <a:r>
              <a:rPr sz="2400" spc="-10" dirty="0">
                <a:latin typeface="Times New Roman"/>
                <a:cs typeface="Times New Roman"/>
              </a:rPr>
              <a:t>must </a:t>
            </a:r>
            <a:r>
              <a:rPr sz="2400" dirty="0">
                <a:latin typeface="Times New Roman"/>
                <a:cs typeface="Times New Roman"/>
              </a:rPr>
              <a:t>select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representative</a:t>
            </a: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14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Part </a:t>
            </a:r>
            <a:r>
              <a:rPr sz="2400" spc="-5" dirty="0">
                <a:latin typeface="Times New Roman"/>
                <a:cs typeface="Times New Roman"/>
              </a:rPr>
              <a:t>of </a:t>
            </a:r>
            <a:r>
              <a:rPr sz="2400" dirty="0">
                <a:latin typeface="Times New Roman"/>
                <a:cs typeface="Times New Roman"/>
              </a:rPr>
              <a:t>the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population</a:t>
            </a:r>
          </a:p>
          <a:p>
            <a:pPr marL="355600" marR="505459" indent="-342900">
              <a:lnSpc>
                <a:spcPct val="1500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/>
                <a:cs typeface="Times New Roman"/>
              </a:rPr>
              <a:t>A sample </a:t>
            </a:r>
            <a:r>
              <a:rPr sz="2400" dirty="0">
                <a:latin typeface="Times New Roman"/>
                <a:cs typeface="Times New Roman"/>
              </a:rPr>
              <a:t>can be selected by </a:t>
            </a:r>
            <a:r>
              <a:rPr sz="2400" spc="-5" dirty="0">
                <a:latin typeface="Times New Roman"/>
                <a:cs typeface="Times New Roman"/>
              </a:rPr>
              <a:t>using </a:t>
            </a:r>
            <a:r>
              <a:rPr sz="2400" dirty="0">
                <a:latin typeface="Times New Roman"/>
                <a:cs typeface="Times New Roman"/>
              </a:rPr>
              <a:t>either probability</a:t>
            </a:r>
            <a:r>
              <a:rPr sz="2400" spc="-16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or  non probability </a:t>
            </a:r>
            <a:r>
              <a:rPr sz="2400" spc="-5" dirty="0">
                <a:latin typeface="Times New Roman"/>
                <a:cs typeface="Times New Roman"/>
              </a:rPr>
              <a:t>sampling</a:t>
            </a:r>
            <a:r>
              <a:rPr sz="2400" spc="-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techniques.</a:t>
            </a:r>
          </a:p>
          <a:p>
            <a:pPr marL="12700">
              <a:lnSpc>
                <a:spcPct val="100000"/>
              </a:lnSpc>
              <a:spcBef>
                <a:spcPts val="1835"/>
              </a:spcBef>
            </a:pPr>
            <a:r>
              <a:rPr sz="2400" b="1" spc="-5" dirty="0">
                <a:solidFill>
                  <a:srgbClr val="FF0000"/>
                </a:solidFill>
                <a:latin typeface="Segoe Script"/>
                <a:cs typeface="Segoe Script"/>
              </a:rPr>
              <a:t>DATA</a:t>
            </a:r>
            <a:r>
              <a:rPr sz="2400" b="1" spc="5" dirty="0">
                <a:solidFill>
                  <a:srgbClr val="FF0000"/>
                </a:solidFill>
                <a:latin typeface="Segoe Script"/>
                <a:cs typeface="Segoe Script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Segoe Script"/>
                <a:cs typeface="Segoe Script"/>
              </a:rPr>
              <a:t>COLLECTION</a:t>
            </a:r>
            <a:endParaRPr sz="2400" dirty="0">
              <a:latin typeface="Segoe Script"/>
              <a:cs typeface="Segoe Script"/>
            </a:endParaRPr>
          </a:p>
          <a:p>
            <a:pPr marL="355600" marR="128905" indent="-342900">
              <a:lnSpc>
                <a:spcPct val="150000"/>
              </a:lnSpc>
              <a:spcBef>
                <a:spcPts val="75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It </a:t>
            </a:r>
            <a:r>
              <a:rPr sz="2400" spc="-5" dirty="0">
                <a:latin typeface="Times New Roman"/>
                <a:cs typeface="Times New Roman"/>
              </a:rPr>
              <a:t>is </a:t>
            </a:r>
            <a:r>
              <a:rPr sz="2400" spc="-10" dirty="0">
                <a:latin typeface="Times New Roman"/>
                <a:cs typeface="Times New Roman"/>
              </a:rPr>
              <a:t>most </a:t>
            </a:r>
            <a:r>
              <a:rPr sz="2400" spc="-5" dirty="0">
                <a:latin typeface="Times New Roman"/>
                <a:cs typeface="Times New Roman"/>
              </a:rPr>
              <a:t>time consuming </a:t>
            </a:r>
            <a:r>
              <a:rPr sz="2400" dirty="0">
                <a:latin typeface="Times New Roman"/>
                <a:cs typeface="Times New Roman"/>
              </a:rPr>
              <a:t>steps of research </a:t>
            </a:r>
            <a:r>
              <a:rPr sz="2400" spc="-5" dirty="0">
                <a:latin typeface="Times New Roman"/>
                <a:cs typeface="Times New Roman"/>
              </a:rPr>
              <a:t>process which  </a:t>
            </a:r>
            <a:r>
              <a:rPr sz="2400" dirty="0">
                <a:latin typeface="Times New Roman"/>
                <a:cs typeface="Times New Roman"/>
              </a:rPr>
              <a:t>involves direct or indirect interaction to get</a:t>
            </a:r>
            <a:r>
              <a:rPr sz="2400" spc="-17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information</a:t>
            </a:r>
            <a:endParaRPr sz="2400" dirty="0">
              <a:latin typeface="Times New Roman"/>
              <a:cs typeface="Times New Roman"/>
            </a:endParaRPr>
          </a:p>
          <a:p>
            <a:pPr marL="355600" marR="342265" indent="-342900">
              <a:lnSpc>
                <a:spcPct val="150000"/>
              </a:lnSpc>
              <a:spcBef>
                <a:spcPts val="580"/>
              </a:spcBef>
              <a:buChar char="•"/>
              <a:tabLst>
                <a:tab pos="354965" algn="l"/>
                <a:tab pos="355600" algn="l"/>
                <a:tab pos="2990850" algn="l"/>
              </a:tabLst>
            </a:pPr>
            <a:r>
              <a:rPr sz="2400" dirty="0">
                <a:latin typeface="Times New Roman"/>
                <a:cs typeface="Times New Roman"/>
              </a:rPr>
              <a:t>Data collection require adequate planning, patience,  </a:t>
            </a:r>
            <a:r>
              <a:rPr sz="2400" spc="-5" dirty="0">
                <a:latin typeface="Times New Roman"/>
                <a:cs typeface="Times New Roman"/>
              </a:rPr>
              <a:t>communication, </a:t>
            </a:r>
            <a:r>
              <a:rPr sz="2400" dirty="0">
                <a:latin typeface="Times New Roman"/>
                <a:cs typeface="Times New Roman"/>
              </a:rPr>
              <a:t>and	IPR. Data could be collect</a:t>
            </a:r>
            <a:r>
              <a:rPr sz="2400" spc="-15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through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825244" y="6397548"/>
            <a:ext cx="61468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questioning, interviewing, or observation</a:t>
            </a:r>
            <a:r>
              <a:rPr sz="2400" spc="-15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methods</a:t>
            </a:r>
            <a:endParaRPr sz="2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2899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6553200" y="6436833"/>
            <a:ext cx="2133600" cy="2041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7817" y="183895"/>
            <a:ext cx="77343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/>
              <a:t>PREPARING </a:t>
            </a:r>
            <a:r>
              <a:rPr sz="3200" spc="-5" dirty="0"/>
              <a:t>DATA </a:t>
            </a:r>
            <a:r>
              <a:rPr sz="3200" dirty="0"/>
              <a:t>FOR</a:t>
            </a:r>
            <a:r>
              <a:rPr sz="3200" spc="-90" dirty="0"/>
              <a:t> </a:t>
            </a:r>
            <a:r>
              <a:rPr sz="3200" dirty="0"/>
              <a:t>ANALYSIS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482344" y="938275"/>
            <a:ext cx="7280275" cy="4561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5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In Quantitative studies careful checking of every tool</a:t>
            </a:r>
            <a:r>
              <a:rPr sz="2400" spc="-2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for  its </a:t>
            </a:r>
            <a:r>
              <a:rPr sz="2400" spc="-5" dirty="0">
                <a:latin typeface="Times New Roman"/>
                <a:cs typeface="Times New Roman"/>
              </a:rPr>
              <a:t>completeness </a:t>
            </a:r>
            <a:r>
              <a:rPr sz="2400" dirty="0">
                <a:latin typeface="Times New Roman"/>
                <a:cs typeface="Times New Roman"/>
              </a:rPr>
              <a:t>and coding </a:t>
            </a:r>
            <a:r>
              <a:rPr sz="2400" spc="-5" dirty="0">
                <a:latin typeface="Times New Roman"/>
                <a:cs typeface="Times New Roman"/>
              </a:rPr>
              <a:t>is </a:t>
            </a: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10" dirty="0">
                <a:latin typeface="Times New Roman"/>
                <a:cs typeface="Times New Roman"/>
              </a:rPr>
              <a:t>main </a:t>
            </a:r>
            <a:r>
              <a:rPr sz="2400" dirty="0">
                <a:latin typeface="Times New Roman"/>
                <a:cs typeface="Times New Roman"/>
              </a:rPr>
              <a:t>activity during  this step of research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process</a:t>
            </a:r>
            <a:endParaRPr sz="2400">
              <a:latin typeface="Times New Roman"/>
              <a:cs typeface="Times New Roman"/>
            </a:endParaRPr>
          </a:p>
          <a:p>
            <a:pPr marL="355600" marR="172720" indent="-342900">
              <a:lnSpc>
                <a:spcPct val="150100"/>
              </a:lnSpc>
              <a:spcBef>
                <a:spcPts val="5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It </a:t>
            </a:r>
            <a:r>
              <a:rPr sz="2400" spc="-10" dirty="0">
                <a:latin typeface="Times New Roman"/>
                <a:cs typeface="Times New Roman"/>
              </a:rPr>
              <a:t>must </a:t>
            </a:r>
            <a:r>
              <a:rPr sz="2400" dirty="0">
                <a:latin typeface="Times New Roman"/>
                <a:cs typeface="Times New Roman"/>
              </a:rPr>
              <a:t>ensure that one code specifies only one piece</a:t>
            </a:r>
            <a:r>
              <a:rPr sz="2400" spc="-16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  </a:t>
            </a:r>
            <a:r>
              <a:rPr sz="2400" spc="-5" dirty="0">
                <a:latin typeface="Times New Roman"/>
                <a:cs typeface="Times New Roman"/>
              </a:rPr>
              <a:t>information, </a:t>
            </a:r>
            <a:r>
              <a:rPr sz="2400" dirty="0">
                <a:latin typeface="Times New Roman"/>
                <a:cs typeface="Times New Roman"/>
              </a:rPr>
              <a:t>and it should be </a:t>
            </a:r>
            <a:r>
              <a:rPr sz="2400" spc="-5" dirty="0">
                <a:latin typeface="Times New Roman"/>
                <a:cs typeface="Times New Roman"/>
              </a:rPr>
              <a:t>maintained </a:t>
            </a:r>
            <a:r>
              <a:rPr sz="2400" dirty="0">
                <a:latin typeface="Times New Roman"/>
                <a:cs typeface="Times New Roman"/>
              </a:rPr>
              <a:t>carefully to  avoid any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error.</a:t>
            </a:r>
            <a:endParaRPr sz="2400">
              <a:latin typeface="Times New Roman"/>
              <a:cs typeface="Times New Roman"/>
            </a:endParaRPr>
          </a:p>
          <a:p>
            <a:pPr marL="355600" marR="65405" indent="-342900">
              <a:lnSpc>
                <a:spcPct val="150000"/>
              </a:lnSpc>
              <a:spcBef>
                <a:spcPts val="5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Coding can be carried out </a:t>
            </a:r>
            <a:r>
              <a:rPr sz="2400" spc="-5" dirty="0">
                <a:latin typeface="Times New Roman"/>
                <a:cs typeface="Times New Roman"/>
              </a:rPr>
              <a:t>manually </a:t>
            </a:r>
            <a:r>
              <a:rPr sz="2400" dirty="0">
                <a:latin typeface="Times New Roman"/>
                <a:cs typeface="Times New Roman"/>
              </a:rPr>
              <a:t>on a paper sheet, or  </a:t>
            </a:r>
            <a:r>
              <a:rPr sz="2400" spc="-5" dirty="0">
                <a:latin typeface="Times New Roman"/>
                <a:cs typeface="Times New Roman"/>
              </a:rPr>
              <a:t>computer </a:t>
            </a:r>
            <a:r>
              <a:rPr sz="2400" dirty="0">
                <a:latin typeface="Times New Roman"/>
                <a:cs typeface="Times New Roman"/>
              </a:rPr>
              <a:t>grading sheet or directly in statistical</a:t>
            </a:r>
            <a:r>
              <a:rPr sz="2400" spc="-1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software</a:t>
            </a:r>
            <a:endParaRPr sz="2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19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6553200" y="6436833"/>
            <a:ext cx="2133600" cy="2041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37817" y="34239"/>
            <a:ext cx="71704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ANALYTIC PHASE:</a:t>
            </a:r>
            <a:r>
              <a:rPr sz="4000" spc="-10" dirty="0"/>
              <a:t> TASKS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251521" y="770890"/>
            <a:ext cx="8157022" cy="5755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115">
              <a:lnSpc>
                <a:spcPct val="150000"/>
              </a:lnSpc>
              <a:spcBef>
                <a:spcPts val="100"/>
              </a:spcBef>
            </a:pPr>
            <a:r>
              <a:rPr sz="2400" spc="-10" dirty="0">
                <a:solidFill>
                  <a:srgbClr val="FF0000"/>
                </a:solidFill>
                <a:latin typeface="Segoe Script"/>
                <a:cs typeface="Segoe Script"/>
              </a:rPr>
              <a:t>ANALYSING </a:t>
            </a:r>
            <a:r>
              <a:rPr sz="2400" spc="-5" dirty="0">
                <a:solidFill>
                  <a:srgbClr val="FF0000"/>
                </a:solidFill>
                <a:latin typeface="Segoe Script"/>
                <a:cs typeface="Segoe Script"/>
              </a:rPr>
              <a:t>DATA </a:t>
            </a:r>
            <a:r>
              <a:rPr sz="2400" dirty="0">
                <a:solidFill>
                  <a:srgbClr val="FF0000"/>
                </a:solidFill>
                <a:latin typeface="Segoe Script"/>
                <a:cs typeface="Segoe Script"/>
              </a:rPr>
              <a:t>&amp; </a:t>
            </a:r>
            <a:r>
              <a:rPr sz="2400" spc="-5" dirty="0">
                <a:solidFill>
                  <a:srgbClr val="FF0000"/>
                </a:solidFill>
                <a:latin typeface="Segoe Script"/>
                <a:cs typeface="Segoe Script"/>
              </a:rPr>
              <a:t>INTERPRETING THE  </a:t>
            </a:r>
            <a:r>
              <a:rPr sz="2400" dirty="0">
                <a:solidFill>
                  <a:srgbClr val="FF0000"/>
                </a:solidFill>
                <a:latin typeface="Segoe Script"/>
                <a:cs typeface="Segoe Script"/>
              </a:rPr>
              <a:t>FINDINGS</a:t>
            </a:r>
            <a:endParaRPr sz="2400" dirty="0">
              <a:latin typeface="Segoe Script"/>
              <a:cs typeface="Segoe Script"/>
            </a:endParaRPr>
          </a:p>
          <a:p>
            <a:pPr marL="355600" marR="23495" indent="-342900">
              <a:lnSpc>
                <a:spcPct val="150000"/>
              </a:lnSpc>
              <a:spcBef>
                <a:spcPts val="75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In quantitative research studies </a:t>
            </a:r>
            <a:r>
              <a:rPr sz="2400" spc="-5" dirty="0">
                <a:latin typeface="Times New Roman"/>
                <a:cs typeface="Times New Roman"/>
              </a:rPr>
              <a:t>numerical </a:t>
            </a:r>
            <a:r>
              <a:rPr sz="2400" dirty="0">
                <a:latin typeface="Times New Roman"/>
                <a:cs typeface="Times New Roman"/>
              </a:rPr>
              <a:t>data </a:t>
            </a:r>
            <a:r>
              <a:rPr sz="2400" spc="-10" dirty="0">
                <a:latin typeface="Times New Roman"/>
                <a:cs typeface="Times New Roman"/>
              </a:rPr>
              <a:t>must</a:t>
            </a:r>
            <a:r>
              <a:rPr sz="2400" spc="-1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be  organised in an orderly and sequential </a:t>
            </a:r>
            <a:r>
              <a:rPr sz="2400" spc="-5" dirty="0">
                <a:latin typeface="Times New Roman"/>
                <a:cs typeface="Times New Roman"/>
              </a:rPr>
              <a:t>manner, </a:t>
            </a:r>
            <a:r>
              <a:rPr sz="2400" dirty="0">
                <a:latin typeface="Times New Roman"/>
                <a:cs typeface="Times New Roman"/>
              </a:rPr>
              <a:t>and  analysis and </a:t>
            </a:r>
            <a:r>
              <a:rPr sz="2400" spc="-5" dirty="0">
                <a:latin typeface="Times New Roman"/>
                <a:cs typeface="Times New Roman"/>
              </a:rPr>
              <a:t>interpretation </a:t>
            </a:r>
            <a:r>
              <a:rPr sz="2400" dirty="0">
                <a:latin typeface="Times New Roman"/>
                <a:cs typeface="Times New Roman"/>
              </a:rPr>
              <a:t>of data using appropriate  descriptive and inferential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statistics.</a:t>
            </a:r>
          </a:p>
          <a:p>
            <a:pPr marL="355600" marR="5080" indent="-342900">
              <a:lnSpc>
                <a:spcPct val="150000"/>
              </a:lnSpc>
              <a:spcBef>
                <a:spcPts val="5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Data </a:t>
            </a:r>
            <a:r>
              <a:rPr sz="2400" spc="-10" dirty="0">
                <a:latin typeface="Times New Roman"/>
                <a:cs typeface="Times New Roman"/>
              </a:rPr>
              <a:t>may </a:t>
            </a:r>
            <a:r>
              <a:rPr sz="2400" dirty="0">
                <a:latin typeface="Times New Roman"/>
                <a:cs typeface="Times New Roman"/>
              </a:rPr>
              <a:t>be analysed either </a:t>
            </a:r>
            <a:r>
              <a:rPr sz="2400" spc="-5" dirty="0">
                <a:latin typeface="Times New Roman"/>
                <a:cs typeface="Times New Roman"/>
              </a:rPr>
              <a:t>manual calculation </a:t>
            </a:r>
            <a:r>
              <a:rPr sz="2400" dirty="0">
                <a:latin typeface="Times New Roman"/>
                <a:cs typeface="Times New Roman"/>
              </a:rPr>
              <a:t>or by  using statistical </a:t>
            </a:r>
            <a:r>
              <a:rPr sz="2400" spc="-5" dirty="0">
                <a:latin typeface="Times New Roman"/>
                <a:cs typeface="Times New Roman"/>
              </a:rPr>
              <a:t>programme </a:t>
            </a:r>
            <a:r>
              <a:rPr sz="2400" dirty="0">
                <a:latin typeface="Times New Roman"/>
                <a:cs typeface="Times New Roman"/>
              </a:rPr>
              <a:t>for social sciences</a:t>
            </a:r>
            <a:r>
              <a:rPr sz="2400" spc="-1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(SPSS),  </a:t>
            </a:r>
            <a:r>
              <a:rPr sz="2400" dirty="0">
                <a:latin typeface="Times New Roman"/>
                <a:cs typeface="Times New Roman"/>
              </a:rPr>
              <a:t>Epi- info, </a:t>
            </a:r>
            <a:r>
              <a:rPr sz="2400" spc="-5" dirty="0">
                <a:latin typeface="Times New Roman"/>
                <a:cs typeface="Times New Roman"/>
              </a:rPr>
              <a:t>STATA, </a:t>
            </a:r>
            <a:r>
              <a:rPr sz="2400" dirty="0">
                <a:latin typeface="Times New Roman"/>
                <a:cs typeface="Times New Roman"/>
              </a:rPr>
              <a:t>Minitab</a:t>
            </a:r>
            <a:r>
              <a:rPr sz="2400" spc="-3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PASS.</a:t>
            </a:r>
            <a:endParaRPr sz="24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Data </a:t>
            </a:r>
            <a:r>
              <a:rPr sz="2400" spc="-5" dirty="0">
                <a:latin typeface="Times New Roman"/>
                <a:cs typeface="Times New Roman"/>
              </a:rPr>
              <a:t>is </a:t>
            </a:r>
            <a:r>
              <a:rPr sz="2400" dirty="0">
                <a:latin typeface="Times New Roman"/>
                <a:cs typeface="Times New Roman"/>
              </a:rPr>
              <a:t>presented through tables, graphs, and</a:t>
            </a:r>
            <a:r>
              <a:rPr sz="2400" spc="-1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chart.</a:t>
            </a:r>
          </a:p>
        </p:txBody>
      </p:sp>
    </p:spTree>
    <p:extLst>
      <p:ext uri="{BB962C8B-B14F-4D97-AF65-F5344CB8AC3E}">
        <p14:creationId xmlns:p14="http://schemas.microsoft.com/office/powerpoint/2010/main" val="65285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6553200" y="6436833"/>
            <a:ext cx="2133600" cy="2041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3528" y="13187"/>
            <a:ext cx="885539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DISSEMINATION </a:t>
            </a:r>
            <a:r>
              <a:rPr dirty="0"/>
              <a:t>PHASE:</a:t>
            </a:r>
            <a:r>
              <a:rPr spc="-50" dirty="0"/>
              <a:t> </a:t>
            </a:r>
            <a:r>
              <a:rPr spc="-5" dirty="0"/>
              <a:t>TASKS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9513" y="953770"/>
            <a:ext cx="8599362" cy="41165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FF0000"/>
                </a:solidFill>
                <a:latin typeface="Segoe Script"/>
                <a:cs typeface="Segoe Script"/>
              </a:rPr>
              <a:t>COMMUNICATING </a:t>
            </a:r>
            <a:r>
              <a:rPr sz="2400" spc="-5" dirty="0">
                <a:solidFill>
                  <a:srgbClr val="FF0000"/>
                </a:solidFill>
                <a:latin typeface="Segoe Script"/>
                <a:cs typeface="Segoe Script"/>
              </a:rPr>
              <a:t>THE</a:t>
            </a:r>
            <a:r>
              <a:rPr sz="2400" spc="55" dirty="0">
                <a:solidFill>
                  <a:srgbClr val="FF0000"/>
                </a:solidFill>
                <a:latin typeface="Segoe Script"/>
                <a:cs typeface="Segoe Script"/>
              </a:rPr>
              <a:t> </a:t>
            </a:r>
            <a:r>
              <a:rPr sz="2400" dirty="0">
                <a:solidFill>
                  <a:srgbClr val="FF0000"/>
                </a:solidFill>
                <a:latin typeface="Segoe Script"/>
                <a:cs typeface="Segoe Script"/>
              </a:rPr>
              <a:t>FINDINGS</a:t>
            </a:r>
            <a:endParaRPr sz="2400" dirty="0">
              <a:latin typeface="Segoe Script"/>
              <a:cs typeface="Segoe Script"/>
            </a:endParaRPr>
          </a:p>
          <a:p>
            <a:pPr marL="355600" marR="5080" indent="-342900">
              <a:lnSpc>
                <a:spcPct val="150100"/>
              </a:lnSpc>
              <a:spcBef>
                <a:spcPts val="75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/>
                <a:cs typeface="Times New Roman"/>
              </a:rPr>
              <a:t>Research finding </a:t>
            </a:r>
            <a:r>
              <a:rPr sz="2400" spc="-10" dirty="0">
                <a:latin typeface="Times New Roman"/>
                <a:cs typeface="Times New Roman"/>
              </a:rPr>
              <a:t>may </a:t>
            </a:r>
            <a:r>
              <a:rPr sz="2400" dirty="0">
                <a:latin typeface="Times New Roman"/>
                <a:cs typeface="Times New Roman"/>
              </a:rPr>
              <a:t>be </a:t>
            </a:r>
            <a:r>
              <a:rPr sz="2400" spc="-5" dirty="0">
                <a:latin typeface="Times New Roman"/>
                <a:cs typeface="Times New Roman"/>
              </a:rPr>
              <a:t>communicated </a:t>
            </a:r>
            <a:r>
              <a:rPr sz="2400" dirty="0">
                <a:latin typeface="Times New Roman"/>
                <a:cs typeface="Times New Roman"/>
              </a:rPr>
              <a:t>through writing  of research thesis, </a:t>
            </a:r>
            <a:r>
              <a:rPr sz="2400" spc="-5" dirty="0">
                <a:latin typeface="Times New Roman"/>
                <a:cs typeface="Times New Roman"/>
              </a:rPr>
              <a:t>article, </a:t>
            </a:r>
            <a:r>
              <a:rPr sz="2400" dirty="0">
                <a:latin typeface="Times New Roman"/>
                <a:cs typeface="Times New Roman"/>
              </a:rPr>
              <a:t>or presentation an oral</a:t>
            </a:r>
            <a:r>
              <a:rPr sz="2400" spc="-1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research  report at scientific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 smtClean="0">
                <a:latin typeface="Times New Roman"/>
                <a:cs typeface="Times New Roman"/>
              </a:rPr>
              <a:t>conference</a:t>
            </a:r>
            <a:endParaRPr lang="en-IN" sz="2400" dirty="0" smtClean="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50100"/>
              </a:lnSpc>
              <a:spcBef>
                <a:spcPts val="750"/>
              </a:spcBef>
              <a:buChar char="•"/>
              <a:tabLst>
                <a:tab pos="354965" algn="l"/>
                <a:tab pos="355600" algn="l"/>
              </a:tabLst>
            </a:pPr>
            <a:r>
              <a:rPr lang="en-IN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UTILIZING THE FINDINGS IN PRACTICE</a:t>
            </a:r>
          </a:p>
          <a:p>
            <a:pPr marL="355600" marR="5080" indent="-342900">
              <a:lnSpc>
                <a:spcPct val="150100"/>
              </a:lnSpc>
              <a:spcBef>
                <a:spcPts val="750"/>
              </a:spcBef>
              <a:buChar char="•"/>
              <a:tabLst>
                <a:tab pos="354965" algn="l"/>
                <a:tab pos="355600" algn="l"/>
              </a:tabLst>
            </a:pPr>
            <a:endParaRPr lang="en-IN" sz="24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50100"/>
              </a:lnSpc>
              <a:spcBef>
                <a:spcPts val="750"/>
              </a:spcBef>
              <a:buChar char="•"/>
              <a:tabLst>
                <a:tab pos="354965" algn="l"/>
                <a:tab pos="355600" algn="l"/>
              </a:tabLst>
            </a:pPr>
            <a:endParaRPr sz="2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8969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1594" y="2416886"/>
            <a:ext cx="6558915" cy="12661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ts val="4970"/>
              </a:lnSpc>
              <a:spcBef>
                <a:spcPts val="120"/>
              </a:spcBef>
            </a:pPr>
            <a:r>
              <a:rPr sz="4000" spc="-5" dirty="0"/>
              <a:t>STEPS IN</a:t>
            </a:r>
            <a:r>
              <a:rPr sz="4000" spc="-50" dirty="0"/>
              <a:t> </a:t>
            </a:r>
            <a:r>
              <a:rPr sz="4000" spc="-5" dirty="0"/>
              <a:t>QUALITATIVE  RESEARCH</a:t>
            </a:r>
            <a:r>
              <a:rPr sz="4000" spc="-10" dirty="0"/>
              <a:t> </a:t>
            </a:r>
            <a:r>
              <a:rPr sz="4000" spc="-5" dirty="0"/>
              <a:t>PROCESS</a:t>
            </a:r>
            <a:endParaRPr sz="400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12"/>
          </p:nvPr>
        </p:nvSpPr>
        <p:spPr>
          <a:xfrm>
            <a:off x="6553200" y="6436833"/>
            <a:ext cx="2133600" cy="2041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7303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31594" y="2416886"/>
            <a:ext cx="6558915" cy="12661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>
              <a:lnSpc>
                <a:spcPts val="4970"/>
              </a:lnSpc>
              <a:spcBef>
                <a:spcPts val="120"/>
              </a:spcBef>
            </a:pPr>
            <a:r>
              <a:rPr sz="4000" spc="-5" dirty="0"/>
              <a:t>STEPS IN</a:t>
            </a:r>
            <a:r>
              <a:rPr sz="4000" spc="-50" dirty="0"/>
              <a:t> </a:t>
            </a:r>
            <a:r>
              <a:rPr sz="4000" spc="-5" dirty="0"/>
              <a:t>QUALITATIVE  RESEARCH</a:t>
            </a:r>
            <a:r>
              <a:rPr sz="4000" spc="-10" dirty="0"/>
              <a:t> </a:t>
            </a:r>
            <a:r>
              <a:rPr sz="4000" spc="-5" dirty="0"/>
              <a:t>PROCESS</a:t>
            </a:r>
            <a:endParaRPr sz="400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12"/>
          </p:nvPr>
        </p:nvSpPr>
        <p:spPr>
          <a:xfrm>
            <a:off x="6553200" y="6436833"/>
            <a:ext cx="2133600" cy="2041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ts val="1650"/>
              </a:lnSpc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73034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 smtClean="0"/>
              <a:t>1.Planning the study</a:t>
            </a:r>
          </a:p>
          <a:p>
            <a:pPr marL="0" indent="0">
              <a:buNone/>
            </a:pPr>
            <a:r>
              <a:rPr lang="en-IN" dirty="0" smtClean="0"/>
              <a:t>2.Developing data collection strategies</a:t>
            </a:r>
          </a:p>
          <a:p>
            <a:pPr marL="0" indent="0">
              <a:buNone/>
            </a:pPr>
            <a:r>
              <a:rPr lang="en-IN" dirty="0" smtClean="0"/>
              <a:t>3.Gathering and analysing data</a:t>
            </a:r>
          </a:p>
          <a:p>
            <a:pPr marL="0" indent="0">
              <a:buNone/>
            </a:pPr>
            <a:r>
              <a:rPr lang="en-IN" dirty="0" smtClean="0"/>
              <a:t>4.Disseminating findings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4364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PLANNING THE STUDY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Identifying the research  problem</a:t>
            </a:r>
          </a:p>
          <a:p>
            <a:r>
              <a:rPr lang="en-IN" dirty="0" smtClean="0"/>
              <a:t>Doing a literature review</a:t>
            </a:r>
          </a:p>
          <a:p>
            <a:r>
              <a:rPr lang="en-IN" dirty="0" smtClean="0"/>
              <a:t>Developing an overall approach</a:t>
            </a:r>
          </a:p>
          <a:p>
            <a:r>
              <a:rPr lang="en-IN" dirty="0" smtClean="0"/>
              <a:t>Selecting and gaining entry into research sites</a:t>
            </a:r>
          </a:p>
          <a:p>
            <a:r>
              <a:rPr lang="en-IN" dirty="0" smtClean="0"/>
              <a:t>Developing methods to Safeguard the participants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5528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DEVELOPING DATA COLLECTION STRATEGIES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Deciding what type of data to gather and how to gather them</a:t>
            </a:r>
          </a:p>
          <a:p>
            <a:r>
              <a:rPr lang="en-IN" dirty="0" smtClean="0"/>
              <a:t>Deciding from whom to collect the data</a:t>
            </a:r>
          </a:p>
          <a:p>
            <a:r>
              <a:rPr lang="en-IN" dirty="0" smtClean="0"/>
              <a:t>Deciding how to enhance the trustworthiness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42135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GATHERING AND ANALYSING DATA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Collecting data</a:t>
            </a:r>
          </a:p>
          <a:p>
            <a:r>
              <a:rPr lang="en-IN" dirty="0" smtClean="0"/>
              <a:t>Organizing and analysing data</a:t>
            </a:r>
          </a:p>
          <a:p>
            <a:r>
              <a:rPr lang="en-IN" dirty="0" smtClean="0"/>
              <a:t>Evaluating data: making modification to data collection techniques, if necessary</a:t>
            </a:r>
          </a:p>
          <a:p>
            <a:r>
              <a:rPr lang="en-IN" dirty="0" smtClean="0"/>
              <a:t>Evaluating data; determining saturation has been achieved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74527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DISSEMINATING FINDINGS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Communicating findings</a:t>
            </a:r>
          </a:p>
          <a:p>
            <a:r>
              <a:rPr lang="en-IN" dirty="0" smtClean="0"/>
              <a:t>Utilizing findings in practice and future research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6221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026" name="Picture 2" descr="C:\Users\JIJO\AppData\Local\Microsoft\Windows\INetCache\IE\D9WQ030J\thank-you-2204269_64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23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970</Words>
  <Application>Microsoft Office PowerPoint</Application>
  <PresentationFormat>On-screen Show (4:3)</PresentationFormat>
  <Paragraphs>131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PowerPoint Presentation</vt:lpstr>
      <vt:lpstr>STEPS OF RESEARCH PROCESS</vt:lpstr>
      <vt:lpstr>RESEARCH PROCESS</vt:lpstr>
      <vt:lpstr>STEPS OF QUANTITATIVE  RESEARCH PROCESS</vt:lpstr>
      <vt:lpstr>CONCEPTUAL PHASE</vt:lpstr>
      <vt:lpstr>FORMULATING THE  RESEARCH PROBLEM</vt:lpstr>
      <vt:lpstr>REVIEW OF LITERATURE</vt:lpstr>
      <vt:lpstr>DETERMINING STUDY  OBJECTIVES</vt:lpstr>
      <vt:lpstr>DEVELOPING CONCEPTUAL  FRAMEWORK</vt:lpstr>
      <vt:lpstr>FORMULATING HYPOTHESIS</vt:lpstr>
      <vt:lpstr>DESIGN AND PLANNING PHASE</vt:lpstr>
      <vt:lpstr>RESEARCH APPROACH/DESIGN</vt:lpstr>
      <vt:lpstr>SPECIFY THE POPULATION</vt:lpstr>
      <vt:lpstr>ESTABLISHING ETHICAL CONSIDERATION</vt:lpstr>
      <vt:lpstr>EMPIRICAL PHASE</vt:lpstr>
      <vt:lpstr>SAMPLE SELECTION</vt:lpstr>
      <vt:lpstr>PREPARING DATA FOR ANALYSIS</vt:lpstr>
      <vt:lpstr>ANALYTIC PHASE: TASKS</vt:lpstr>
      <vt:lpstr>DISSEMINATION PHASE: TASKS</vt:lpstr>
      <vt:lpstr>STEPS IN QUALITATIVE  RESEARCH PROCESS</vt:lpstr>
      <vt:lpstr>STEPS IN QUALITATIVE  RESEARCH PROCESS</vt:lpstr>
      <vt:lpstr>PowerPoint Presentation</vt:lpstr>
      <vt:lpstr>PLANNING THE STUDY</vt:lpstr>
      <vt:lpstr>DEVELOPING DATA COLLECTION STRATEGIES</vt:lpstr>
      <vt:lpstr>GATHERING AND ANALYSING DATA</vt:lpstr>
      <vt:lpstr>DISSEMINATING FINDINGS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STEPS OF RESEARCH PROCESS</dc:title>
  <dc:creator>HP</dc:creator>
  <cp:lastModifiedBy>user</cp:lastModifiedBy>
  <cp:revision>11</cp:revision>
  <dcterms:created xsi:type="dcterms:W3CDTF">2020-09-14T06:01:39Z</dcterms:created>
  <dcterms:modified xsi:type="dcterms:W3CDTF">2022-01-20T12:08:04Z</dcterms:modified>
</cp:coreProperties>
</file>