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310" r:id="rId3"/>
    <p:sldId id="311" r:id="rId4"/>
    <p:sldId id="257" r:id="rId5"/>
    <p:sldId id="258" r:id="rId6"/>
    <p:sldId id="259" r:id="rId7"/>
    <p:sldId id="285" r:id="rId8"/>
    <p:sldId id="306" r:id="rId9"/>
    <p:sldId id="292" r:id="rId10"/>
    <p:sldId id="293" r:id="rId11"/>
    <p:sldId id="288" r:id="rId12"/>
    <p:sldId id="289" r:id="rId13"/>
    <p:sldId id="290" r:id="rId14"/>
    <p:sldId id="305" r:id="rId15"/>
    <p:sldId id="294" r:id="rId16"/>
    <p:sldId id="312" r:id="rId17"/>
    <p:sldId id="302" r:id="rId18"/>
    <p:sldId id="304" r:id="rId19"/>
    <p:sldId id="260" r:id="rId20"/>
    <p:sldId id="261" r:id="rId21"/>
    <p:sldId id="307" r:id="rId22"/>
    <p:sldId id="278" r:id="rId23"/>
    <p:sldId id="279" r:id="rId24"/>
    <p:sldId id="280" r:id="rId25"/>
    <p:sldId id="364" r:id="rId26"/>
    <p:sldId id="303" r:id="rId27"/>
    <p:sldId id="313" r:id="rId28"/>
    <p:sldId id="281" r:id="rId29"/>
    <p:sldId id="282" r:id="rId30"/>
    <p:sldId id="283" r:id="rId31"/>
    <p:sldId id="284" r:id="rId32"/>
    <p:sldId id="263" r:id="rId33"/>
    <p:sldId id="316" r:id="rId34"/>
    <p:sldId id="308" r:id="rId35"/>
    <p:sldId id="265" r:id="rId36"/>
    <p:sldId id="266" r:id="rId37"/>
    <p:sldId id="309" r:id="rId38"/>
    <p:sldId id="267" r:id="rId39"/>
    <p:sldId id="268" r:id="rId40"/>
    <p:sldId id="269" r:id="rId41"/>
    <p:sldId id="270" r:id="rId42"/>
    <p:sldId id="271" r:id="rId43"/>
    <p:sldId id="272" r:id="rId44"/>
    <p:sldId id="273" r:id="rId45"/>
    <p:sldId id="314" r:id="rId46"/>
    <p:sldId id="274" r:id="rId47"/>
    <p:sldId id="275" r:id="rId48"/>
    <p:sldId id="276" r:id="rId49"/>
    <p:sldId id="297" r:id="rId50"/>
    <p:sldId id="315" r:id="rId51"/>
    <p:sldId id="277" r:id="rId52"/>
    <p:sldId id="296" r:id="rId53"/>
    <p:sldId id="299" r:id="rId54"/>
    <p:sldId id="300" r:id="rId55"/>
    <p:sldId id="301" r:id="rId56"/>
    <p:sldId id="298" r:id="rId5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0" Type="http://schemas.openxmlformats.org/officeDocument/2006/relationships/tableStyles" Target="tableStyles.xml"/><Relationship Id="rId6" Type="http://schemas.openxmlformats.org/officeDocument/2006/relationships/slide" Target="slides/slide4.xml"/><Relationship Id="rId59" Type="http://schemas.openxmlformats.org/officeDocument/2006/relationships/viewProps" Target="viewProps.xml"/><Relationship Id="rId58" Type="http://schemas.openxmlformats.org/officeDocument/2006/relationships/presProps" Target="presProps.xml"/><Relationship Id="rId57" Type="http://schemas.openxmlformats.org/officeDocument/2006/relationships/slide" Target="slides/slide55.xml"/><Relationship Id="rId56" Type="http://schemas.openxmlformats.org/officeDocument/2006/relationships/slide" Target="slides/slide54.xml"/><Relationship Id="rId55" Type="http://schemas.openxmlformats.org/officeDocument/2006/relationships/slide" Target="slides/slide53.xml"/><Relationship Id="rId54" Type="http://schemas.openxmlformats.org/officeDocument/2006/relationships/slide" Target="slides/slide52.xml"/><Relationship Id="rId53" Type="http://schemas.openxmlformats.org/officeDocument/2006/relationships/slide" Target="slides/slide51.xml"/><Relationship Id="rId52" Type="http://schemas.openxmlformats.org/officeDocument/2006/relationships/slide" Target="slides/slide50.xml"/><Relationship Id="rId51" Type="http://schemas.openxmlformats.org/officeDocument/2006/relationships/slide" Target="slides/slide49.xml"/><Relationship Id="rId50" Type="http://schemas.openxmlformats.org/officeDocument/2006/relationships/slide" Target="slides/slide48.xml"/><Relationship Id="rId5" Type="http://schemas.openxmlformats.org/officeDocument/2006/relationships/slide" Target="slides/slide3.xml"/><Relationship Id="rId49" Type="http://schemas.openxmlformats.org/officeDocument/2006/relationships/slide" Target="slides/slide47.xml"/><Relationship Id="rId48" Type="http://schemas.openxmlformats.org/officeDocument/2006/relationships/slide" Target="slides/slide46.xml"/><Relationship Id="rId47" Type="http://schemas.openxmlformats.org/officeDocument/2006/relationships/slide" Target="slides/slide45.xml"/><Relationship Id="rId46" Type="http://schemas.openxmlformats.org/officeDocument/2006/relationships/slide" Target="slides/slide44.xml"/><Relationship Id="rId45" Type="http://schemas.openxmlformats.org/officeDocument/2006/relationships/slide" Target="slides/slide43.xml"/><Relationship Id="rId44" Type="http://schemas.openxmlformats.org/officeDocument/2006/relationships/slide" Target="slides/slide42.xml"/><Relationship Id="rId43" Type="http://schemas.openxmlformats.org/officeDocument/2006/relationships/slide" Target="slides/slide41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/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  <a:p>
            <a:pPr lvl="1" eaLnBrk="1" latinLnBrk="0" hangingPunct="1"/>
            <a:r>
              <a:rPr kumimoji="0" lang="en-US" smtClean="0"/>
              <a:t>Second level</a:t>
            </a:r>
            <a:endParaRPr kumimoji="0" lang="en-US" smtClean="0"/>
          </a:p>
          <a:p>
            <a:pPr lvl="2" eaLnBrk="1" latinLnBrk="0" hangingPunct="1"/>
            <a:r>
              <a:rPr kumimoji="0" lang="en-US" smtClean="0"/>
              <a:t>Third level</a:t>
            </a:r>
            <a:endParaRPr kumimoji="0" lang="en-US" smtClean="0"/>
          </a:p>
          <a:p>
            <a:pPr lvl="3" eaLnBrk="1" latinLnBrk="0" hangingPunct="1"/>
            <a:r>
              <a:rPr kumimoji="0" lang="en-US" smtClean="0"/>
              <a:t>Fourth level</a:t>
            </a:r>
            <a:endParaRPr kumimoji="0" lang="en-US" smtClean="0"/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 panose="05020102010507070707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7015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 panose="05020102010507070707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7015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 panose="05020102010507070707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185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 panose="05020102010507070707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185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 panose="05020102010507070707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 panose="05020102010507070707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 panose="05020102010507070707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4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5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7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0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1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2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3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4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5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6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7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8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9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0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1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2.jpe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3.jpe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4.jpe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5.jpe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685801" y="533400"/>
            <a:ext cx="7848600" cy="5943599"/>
          </a:xfrm>
          <a:prstGeom prst="rect">
            <a:avLst/>
          </a:prstGeom>
          <a:noFill/>
          <a:ln w="9525" cap="flat">
            <a:noFill/>
            <a:rou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304801" y="609601"/>
            <a:ext cx="8839200" cy="5715000"/>
          </a:xfrm>
          <a:prstGeom prst="rect">
            <a:avLst/>
          </a:prstGeom>
          <a:noFill/>
          <a:ln w="9525" cap="flat">
            <a:noFill/>
            <a:rou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5602" name="Picture 2" descr="C:\Users\HP\Downloads\1669098048991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304801" y="457201"/>
            <a:ext cx="8458200" cy="5867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3411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pic>
        <p:nvPicPr>
          <p:cNvPr id="26626" name="Picture 2" descr="C:\Users\HP\Downloads\1669098048986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609600" y="914400"/>
            <a:ext cx="8077200" cy="53800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7650" name="Picture 2" descr="C:\Users\HP\Downloads\1669098048978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609600" y="762001"/>
            <a:ext cx="7848600" cy="5562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8674" name="Picture 2" descr="C:\Users\HP\Downloads\1669098048974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533400" y="762001"/>
            <a:ext cx="8229600" cy="5562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              RISK FACTORS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 dirty="0" smtClean="0"/>
          </a:p>
          <a:p>
            <a:r>
              <a:rPr lang="en-IN" dirty="0" smtClean="0"/>
              <a:t>DIET: </a:t>
            </a:r>
            <a:r>
              <a:rPr lang="en-IN" dirty="0" err="1" smtClean="0"/>
              <a:t>caffeine,fatty</a:t>
            </a:r>
            <a:r>
              <a:rPr lang="en-IN" dirty="0" smtClean="0"/>
              <a:t>/spicy </a:t>
            </a:r>
            <a:r>
              <a:rPr lang="en-IN" dirty="0" err="1" smtClean="0"/>
              <a:t>foods,chocolate,coffee,peppermint,citrus,alcohol</a:t>
            </a:r>
            <a:endParaRPr lang="en-IN" dirty="0" smtClean="0"/>
          </a:p>
          <a:p>
            <a:r>
              <a:rPr lang="en-IN" dirty="0" smtClean="0"/>
              <a:t>Position &amp; activity</a:t>
            </a:r>
            <a:endParaRPr lang="en-IN" dirty="0" smtClean="0"/>
          </a:p>
          <a:p>
            <a:pPr>
              <a:buNone/>
            </a:pPr>
            <a:r>
              <a:rPr lang="en-IN" dirty="0" smtClean="0"/>
              <a:t>      Bending ,straining</a:t>
            </a:r>
            <a:endParaRPr lang="en-IN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IN" dirty="0" smtClean="0"/>
              <a:t>External </a:t>
            </a:r>
            <a:r>
              <a:rPr lang="en-IN" dirty="0" err="1" smtClean="0"/>
              <a:t>pressure:pregnancy,tight</a:t>
            </a:r>
            <a:r>
              <a:rPr lang="en-IN" dirty="0" smtClean="0"/>
              <a:t> clothing</a:t>
            </a:r>
            <a:endParaRPr lang="en-IN" dirty="0" smtClean="0"/>
          </a:p>
          <a:p>
            <a:endParaRPr lang="en-IN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 descr="C:\Users\HP\Downloads\1669098048969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457200" y="685801"/>
            <a:ext cx="8229600" cy="563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 descr="C:\Users\HP\Downloads\1669098048960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304800" y="685800"/>
            <a:ext cx="8305800" cy="61721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1746" name="Picture 2" descr="C:\Users\HP\Downloads\1669098048956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152400" y="762001"/>
            <a:ext cx="8610600" cy="5562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2770" name="Picture 2" descr="C:\Users\HP\Downloads\1669098048951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304800" y="762000"/>
            <a:ext cx="8366678" cy="5562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3794" name="Picture 2" descr="C:\Users\HP\Downloads\1669098048943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457200" y="914400"/>
            <a:ext cx="8160154" cy="5562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4034" name="Picture 2" descr="C:\Users\HP\Downloads\1669098090922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457201" y="762001"/>
            <a:ext cx="8229600" cy="5562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 descr="C:\Users\HP\Downloads\1669098048938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457200" y="762000"/>
            <a:ext cx="8382000" cy="55626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/>
              <a:t>                      </a:t>
            </a:r>
            <a:r>
              <a:rPr lang="en-IN" b="1" dirty="0" err="1" smtClean="0"/>
              <a:t>Etiology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1630" indent="-341630"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3200" dirty="0" smtClean="0"/>
              <a:t>Relaxation of the LES</a:t>
            </a:r>
            <a:endParaRPr lang="en-US" sz="3200" dirty="0" smtClean="0"/>
          </a:p>
          <a:p>
            <a:pPr marL="341630" indent="-341630"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3200" dirty="0" smtClean="0"/>
              <a:t>Exact cause is unknown</a:t>
            </a:r>
            <a:endParaRPr lang="en-US" sz="3200" dirty="0" smtClean="0"/>
          </a:p>
          <a:p>
            <a:pPr marL="341630" indent="-341630"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3200" dirty="0" smtClean="0"/>
              <a:t>An alteration in the </a:t>
            </a:r>
            <a:r>
              <a:rPr lang="en-US" sz="3200" dirty="0" err="1" smtClean="0"/>
              <a:t>innervation</a:t>
            </a:r>
            <a:r>
              <a:rPr lang="en-US" sz="3200" dirty="0" smtClean="0"/>
              <a:t> of the </a:t>
            </a:r>
            <a:r>
              <a:rPr lang="en-US" sz="3200" dirty="0" smtClean="0"/>
              <a:t> </a:t>
            </a:r>
            <a:r>
              <a:rPr lang="en-US" sz="3200" dirty="0" smtClean="0"/>
              <a:t>pressure zone in the region of the gastro esophageal sphincter.</a:t>
            </a:r>
            <a:endParaRPr lang="en-US" sz="3200" dirty="0" smtClean="0"/>
          </a:p>
          <a:p>
            <a:pPr marL="341630" indent="-341630"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3200" dirty="0" smtClean="0"/>
              <a:t>Displacement of the angle of the gastro esophageal junction </a:t>
            </a:r>
            <a:endParaRPr lang="en-US" sz="3200" dirty="0" smtClean="0"/>
          </a:p>
          <a:p>
            <a:pPr marL="341630" indent="-341630"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3200" dirty="0" smtClean="0"/>
              <a:t>An incompetent LES</a:t>
            </a:r>
            <a:endParaRPr lang="en-US" sz="32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62" name="Picture 2" descr="C:\Users\HP\Downloads\1669104855173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457200" y="762001"/>
            <a:ext cx="8229600" cy="5562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3010" name="Picture 2" descr="C:\Users\HP\Downloads\1669104855163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304801" y="838201"/>
            <a:ext cx="8610600" cy="5486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6386" name="Picture 2" descr="C:\Users\HP\Downloads\1669098090918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304801" y="0"/>
            <a:ext cx="84582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410" name="Picture 2" descr="C:\Users\HP\Downloads\1669098090909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1" y="304801"/>
            <a:ext cx="8915400" cy="6019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   </a:t>
            </a:r>
            <a:r>
              <a:rPr lang="en-IN" dirty="0" err="1" smtClean="0"/>
              <a:t>Alaming</a:t>
            </a:r>
            <a:r>
              <a:rPr lang="en-IN" dirty="0" smtClean="0"/>
              <a:t> signs and symptoms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IN" dirty="0" err="1" smtClean="0"/>
              <a:t>Dysphagia</a:t>
            </a:r>
            <a:endParaRPr lang="en-IN" dirty="0" smtClean="0"/>
          </a:p>
          <a:p>
            <a:pPr>
              <a:buNone/>
            </a:pPr>
            <a:r>
              <a:rPr lang="en-IN" dirty="0" smtClean="0"/>
              <a:t>Early satiety</a:t>
            </a:r>
            <a:endParaRPr lang="en-IN" dirty="0" smtClean="0"/>
          </a:p>
          <a:p>
            <a:pPr>
              <a:buNone/>
            </a:pPr>
            <a:r>
              <a:rPr lang="en-IN" dirty="0" smtClean="0"/>
              <a:t>GI bleeding</a:t>
            </a:r>
            <a:endParaRPr lang="en-IN" dirty="0" smtClean="0"/>
          </a:p>
          <a:p>
            <a:pPr>
              <a:buNone/>
            </a:pPr>
            <a:r>
              <a:rPr lang="en-IN" dirty="0" err="1" smtClean="0"/>
              <a:t>Odynophagia</a:t>
            </a:r>
            <a:endParaRPr lang="en-IN" dirty="0" smtClean="0"/>
          </a:p>
          <a:p>
            <a:pPr>
              <a:buNone/>
            </a:pPr>
            <a:r>
              <a:rPr lang="en-IN" dirty="0" smtClean="0"/>
              <a:t>Vomiting</a:t>
            </a:r>
            <a:endParaRPr lang="en-IN" dirty="0" smtClean="0"/>
          </a:p>
          <a:p>
            <a:pPr>
              <a:buNone/>
            </a:pPr>
            <a:r>
              <a:rPr lang="en-IN" dirty="0" smtClean="0"/>
              <a:t>Weight loss</a:t>
            </a:r>
            <a:endParaRPr lang="en-IN" dirty="0" smtClean="0"/>
          </a:p>
          <a:p>
            <a:pPr>
              <a:buNone/>
            </a:pPr>
            <a:r>
              <a:rPr lang="en-IN" dirty="0" smtClean="0"/>
              <a:t>Iron deficiency </a:t>
            </a:r>
            <a:r>
              <a:rPr lang="en-IN" dirty="0" err="1" smtClean="0"/>
              <a:t>anemia</a:t>
            </a:r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8434" name="Picture 2" descr="C:\Users\HP\Downloads\1669098090904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304800" y="838201"/>
            <a:ext cx="8382000" cy="5486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9458" name="Picture 2" descr="C:\Users\HP\Downloads\1669098090897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457200" y="838201"/>
            <a:ext cx="8077200" cy="5486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482" name="Picture 2" descr="C:\Users\HP\Downloads\1669098090889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685800" y="762001"/>
            <a:ext cx="8077200" cy="5562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/>
              <a:t>Globus sensation:</a:t>
            </a:r>
            <a:endParaRPr lang="en-US"/>
          </a:p>
          <a:p>
            <a:endParaRPr lang="en-US"/>
          </a:p>
          <a:p>
            <a:r>
              <a:rPr lang="en-US"/>
              <a:t>The sensation of having a lump or something stuck  in the throt</a:t>
            </a:r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1986" name="Picture 2" descr="C:\Users\HP\Downloads\1669104855168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457201" y="914401"/>
            <a:ext cx="8153400" cy="5410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/>
              <a:t>           CLINICAL FEATURES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1630" indent="-341630">
              <a:lnSpc>
                <a:spcPct val="80000"/>
              </a:lnSpc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dirty="0" smtClean="0"/>
          </a:p>
          <a:p>
            <a:pPr marL="341630" indent="-341630">
              <a:lnSpc>
                <a:spcPct val="80000"/>
              </a:lnSpc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 smtClean="0"/>
              <a:t>Pain usually occurs after meals and relieved with antacids or fluids</a:t>
            </a:r>
            <a:endParaRPr lang="en-US" sz="2800" dirty="0" smtClean="0"/>
          </a:p>
          <a:p>
            <a:pPr marL="341630" indent="-341630">
              <a:lnSpc>
                <a:spcPct val="80000"/>
              </a:lnSpc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 smtClean="0"/>
              <a:t>Discomfort during activities that increases intra abdominal pressure-lifting, straining etc</a:t>
            </a:r>
            <a:endParaRPr lang="en-US" sz="2800" dirty="0" smtClean="0"/>
          </a:p>
          <a:p>
            <a:pPr marL="341630" indent="-341630">
              <a:lnSpc>
                <a:spcPct val="80000"/>
              </a:lnSpc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 smtClean="0"/>
              <a:t>when lying supine or when the stomach is distended </a:t>
            </a:r>
            <a:endParaRPr lang="en-US" sz="2800" dirty="0" smtClean="0"/>
          </a:p>
          <a:p>
            <a:pPr marL="341630" indent="-341630">
              <a:lnSpc>
                <a:spcPct val="80000"/>
              </a:lnSpc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 smtClean="0"/>
              <a:t>standing or walking relieve discomfort</a:t>
            </a:r>
            <a:endParaRPr lang="en-US" sz="2800" dirty="0" smtClean="0"/>
          </a:p>
          <a:p>
            <a:pPr marL="341630" indent="-341630">
              <a:lnSpc>
                <a:spcPct val="80000"/>
              </a:lnSpc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 err="1" smtClean="0"/>
              <a:t>dysphagia</a:t>
            </a:r>
            <a:r>
              <a:rPr lang="en-US" sz="2800" dirty="0" smtClean="0"/>
              <a:t> resulting from edema, spasm</a:t>
            </a:r>
            <a:endParaRPr lang="en-US" sz="2800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1506" name="Picture 2" descr="C:\Users\HP\Downloads\1669098090885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318135" y="340360"/>
            <a:ext cx="8368030" cy="59842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2530" name="Picture 2" descr="C:\Users\HP\Downloads\1669098090876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400050" y="553085"/>
            <a:ext cx="8409305" cy="57715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3554" name="Picture 2" descr="C:\Users\HP\Downloads\1669098090873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345440" y="645160"/>
            <a:ext cx="8503285" cy="56794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4578" name="Picture 2" descr="C:\Users\HP\Downloads\1669098090868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363855" y="476250"/>
            <a:ext cx="8300720" cy="58483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:\Users\HP\Downloads\1669098123505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76200" y="228600"/>
            <a:ext cx="8833485" cy="65506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</a:t>
            </a:r>
            <a:r>
              <a:rPr lang="en-US" dirty="0" err="1" smtClean="0"/>
              <a:t>Manometric</a:t>
            </a:r>
            <a:r>
              <a:rPr lang="en-US" dirty="0" smtClean="0"/>
              <a:t> study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An esophageal mobility study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Test to assess motor function of the upper esophageal </a:t>
            </a:r>
            <a:r>
              <a:rPr lang="en-US" dirty="0" err="1" smtClean="0"/>
              <a:t>spincter,esophageal</a:t>
            </a:r>
            <a:r>
              <a:rPr lang="en-US" dirty="0" smtClean="0"/>
              <a:t> body and lower esophageal body and lower esophageal </a:t>
            </a:r>
            <a:r>
              <a:rPr lang="en-US" dirty="0" err="1" smtClean="0"/>
              <a:t>sphincture</a:t>
            </a:r>
            <a:endParaRPr 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IN" dirty="0" smtClean="0"/>
            </a:br>
            <a:br>
              <a:rPr lang="en-IN" dirty="0" smtClean="0"/>
            </a:br>
            <a:br>
              <a:rPr lang="en-IN" dirty="0" smtClean="0"/>
            </a:br>
            <a:r>
              <a:rPr lang="en-IN" dirty="0" smtClean="0"/>
              <a:t>            24 </a:t>
            </a:r>
            <a:r>
              <a:rPr lang="en-IN" dirty="0" smtClean="0"/>
              <a:t>PH monitoring </a:t>
            </a:r>
            <a:br>
              <a:rPr lang="en-IN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IN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IN" dirty="0" smtClean="0"/>
              <a:t> It measures the amount of reflex (both acidic and non-acidic ) in </a:t>
            </a:r>
            <a:r>
              <a:rPr lang="en-IN" dirty="0" err="1" smtClean="0"/>
              <a:t>esophagus</a:t>
            </a:r>
            <a:r>
              <a:rPr lang="en-IN" dirty="0" smtClean="0"/>
              <a:t> during a 24 hour period.</a:t>
            </a:r>
            <a:endParaRPr lang="en-IN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IN" dirty="0" smtClean="0"/>
              <a:t> Normal PH for the </a:t>
            </a:r>
            <a:r>
              <a:rPr lang="en-IN" dirty="0" err="1" smtClean="0"/>
              <a:t>esophagus</a:t>
            </a:r>
            <a:r>
              <a:rPr lang="en-IN" dirty="0" smtClean="0"/>
              <a:t> is close to 7.0</a:t>
            </a:r>
            <a:endParaRPr lang="en-IN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IN" dirty="0" smtClean="0"/>
              <a:t> The test involves placing a catheter or a special device called a PH probe  into </a:t>
            </a:r>
            <a:r>
              <a:rPr lang="en-IN" dirty="0" err="1" smtClean="0"/>
              <a:t>esophagus</a:t>
            </a:r>
            <a:r>
              <a:rPr lang="en-IN" dirty="0" smtClean="0"/>
              <a:t>.</a:t>
            </a:r>
            <a:endParaRPr lang="en-IN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IN" smtClean="0"/>
              <a:t> The </a:t>
            </a:r>
            <a:r>
              <a:rPr lang="en-IN" dirty="0" smtClean="0"/>
              <a:t>catheter or device will measure the acid level </a:t>
            </a:r>
            <a:endParaRPr lang="en-IN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C:\Users\HP\Downloads\1669098123501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457200" y="762001"/>
            <a:ext cx="8229600" cy="5562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C:\Users\HP\Downloads\1669098123498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228600" y="914401"/>
            <a:ext cx="8458200" cy="5410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      LIFESTYLE MODIFICATION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en-IN" dirty="0" smtClean="0"/>
              <a:t>1.Weight  reduction if overweight</a:t>
            </a:r>
            <a:endParaRPr lang="en-IN" dirty="0" smtClean="0"/>
          </a:p>
          <a:p>
            <a:pPr>
              <a:buNone/>
            </a:pPr>
            <a:r>
              <a:rPr lang="en-IN" dirty="0" smtClean="0"/>
              <a:t>2.Avoid clothing that is tight around the waist</a:t>
            </a:r>
            <a:endParaRPr lang="en-IN" dirty="0" smtClean="0"/>
          </a:p>
          <a:p>
            <a:pPr>
              <a:buNone/>
            </a:pPr>
            <a:r>
              <a:rPr lang="en-IN" dirty="0" smtClean="0"/>
              <a:t>3.Modify diet</a:t>
            </a:r>
            <a:endParaRPr lang="en-IN" dirty="0" smtClean="0"/>
          </a:p>
          <a:p>
            <a:pPr>
              <a:buNone/>
            </a:pPr>
            <a:r>
              <a:rPr lang="en-IN" dirty="0" smtClean="0"/>
              <a:t>        eat more frequent smaller meals</a:t>
            </a:r>
            <a:endParaRPr lang="en-IN" dirty="0" smtClean="0"/>
          </a:p>
          <a:p>
            <a:pPr>
              <a:buNone/>
            </a:pPr>
            <a:r>
              <a:rPr lang="en-IN" dirty="0" smtClean="0"/>
              <a:t>	     Avoid fatty/fried </a:t>
            </a:r>
            <a:r>
              <a:rPr lang="en-IN" dirty="0" err="1" smtClean="0"/>
              <a:t>food,peppermint,chocalate,alcohol,cofee</a:t>
            </a:r>
            <a:r>
              <a:rPr lang="en-IN" dirty="0" smtClean="0"/>
              <a:t> and </a:t>
            </a:r>
            <a:r>
              <a:rPr lang="en-IN" dirty="0" err="1" smtClean="0"/>
              <a:t>tea,onions</a:t>
            </a:r>
            <a:endParaRPr lang="en-IN" dirty="0" smtClean="0"/>
          </a:p>
          <a:p>
            <a:pPr>
              <a:buNone/>
            </a:pPr>
            <a:r>
              <a:rPr lang="en-IN" dirty="0" smtClean="0"/>
              <a:t>   Stop smoking</a:t>
            </a:r>
            <a:endParaRPr lang="en-IN" dirty="0" smtClean="0"/>
          </a:p>
          <a:p>
            <a:pPr>
              <a:buNone/>
            </a:pPr>
            <a:r>
              <a:rPr lang="en-IN" dirty="0" smtClean="0"/>
              <a:t>4.Elevate head of bed 4-6 inches</a:t>
            </a:r>
            <a:endParaRPr lang="en-IN" dirty="0" smtClean="0"/>
          </a:p>
          <a:p>
            <a:pPr>
              <a:buNone/>
            </a:pPr>
            <a:r>
              <a:rPr lang="en-IN" dirty="0" smtClean="0"/>
              <a:t>5.Avoid eating within 2-3 hours of </a:t>
            </a:r>
            <a:r>
              <a:rPr lang="en-IN" dirty="0" err="1" smtClean="0"/>
              <a:t>bettime</a:t>
            </a:r>
            <a:r>
              <a:rPr lang="en-IN" dirty="0" smtClean="0"/>
              <a:t>.</a:t>
            </a:r>
            <a:endParaRPr lang="en-IN" dirty="0" smtClean="0"/>
          </a:p>
          <a:p>
            <a:pPr>
              <a:buNone/>
            </a:pPr>
            <a:r>
              <a:rPr lang="en-IN" dirty="0" smtClean="0"/>
              <a:t>        </a:t>
            </a:r>
            <a:endParaRPr lang="en-US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 descr="C:\Users\HP\Downloads\1669098123495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381000" y="914401"/>
            <a:ext cx="8305800" cy="5410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 descr="C:\Users\HP\Downloads\1669098123490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457200" y="838201"/>
            <a:ext cx="8077200" cy="5486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 descr="C:\Users\HP\Downloads\1669098123485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609600" y="990600"/>
            <a:ext cx="8077200" cy="533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0" name="Picture 2" descr="C:\Users\HP\Downloads\1669098123482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381000" y="914400"/>
            <a:ext cx="8382000" cy="5791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194" name="Picture 2" descr="C:\Users\HP\Downloads\1669098123478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1" y="228600"/>
            <a:ext cx="9296400" cy="6629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218" name="Picture 2" descr="C:\Users\HP\Downloads\1669098123473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1" y="609601"/>
            <a:ext cx="8686800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42" name="Picture 2" descr="C:\Users\HP\Downloads\1669098123466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533400" y="762001"/>
            <a:ext cx="8000999" cy="5562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1630" indent="-341630"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3600" dirty="0" smtClean="0"/>
          </a:p>
          <a:p>
            <a:pPr marL="341630" indent="-341630"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3600" dirty="0" err="1" smtClean="0"/>
              <a:t>Fundoplication</a:t>
            </a:r>
            <a:r>
              <a:rPr lang="en-US" sz="3600" dirty="0" smtClean="0"/>
              <a:t> - wrapping of a portion of the gastric </a:t>
            </a:r>
            <a:r>
              <a:rPr lang="en-US" sz="3600" dirty="0" err="1" smtClean="0"/>
              <a:t>fundus</a:t>
            </a:r>
            <a:r>
              <a:rPr lang="en-US" sz="3600" dirty="0" smtClean="0"/>
              <a:t> around the </a:t>
            </a:r>
            <a:r>
              <a:rPr lang="en-US" sz="3600" dirty="0" err="1" smtClean="0"/>
              <a:t>spincter</a:t>
            </a:r>
            <a:r>
              <a:rPr lang="en-US" sz="3600" dirty="0" smtClean="0"/>
              <a:t> area)</a:t>
            </a:r>
            <a:endParaRPr lang="en-US" sz="3600" dirty="0" smtClean="0"/>
          </a:p>
          <a:p>
            <a:pPr marL="341630" indent="-341630">
              <a:buFont typeface="Arial" panose="020B0604020202020204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3600" dirty="0" smtClean="0"/>
              <a:t>can be performed by </a:t>
            </a:r>
            <a:r>
              <a:rPr lang="en-US" sz="3600" dirty="0" err="1" smtClean="0"/>
              <a:t>laproscopy</a:t>
            </a:r>
            <a:endParaRPr lang="en-US" sz="3600" dirty="0" smtClean="0"/>
          </a:p>
          <a:p>
            <a:pPr>
              <a:buNone/>
            </a:pPr>
            <a:endParaRPr lang="en-US" sz="3600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266" name="Picture 2" descr="C:\Users\HP\Downloads\1669098123451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609600" y="381001"/>
            <a:ext cx="8229600" cy="5943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290" name="Picture 2" descr="C:\Users\HP\Downloads\1669098123445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762000" y="1295400"/>
            <a:ext cx="7924800" cy="5105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314" name="Picture 2" descr="C:\Users\HP\Downloads\1669098123433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381000" y="762001"/>
            <a:ext cx="8458199" cy="5562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5842" name="Picture 2" descr="C:\Users\HP\Downloads\1669104855200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381000" y="304801"/>
            <a:ext cx="8762999" cy="6019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457200" y="304801"/>
            <a:ext cx="8458200" cy="6019800"/>
          </a:xfrm>
          <a:prstGeom prst="rect">
            <a:avLst/>
          </a:prstGeom>
          <a:noFill/>
          <a:ln w="9525" cap="flat">
            <a:noFill/>
            <a:round/>
          </a:ln>
          <a:effectLst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338" name="Picture 2" descr="C:\Users\HP\Downloads\1669098123427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1881617" y="1935163"/>
            <a:ext cx="5380765" cy="43894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 smtClean="0"/>
              <a:t>Acute pain at </a:t>
            </a:r>
            <a:r>
              <a:rPr lang="en-IN" dirty="0" err="1" smtClean="0"/>
              <a:t>epigastric</a:t>
            </a:r>
            <a:r>
              <a:rPr lang="en-IN" dirty="0" smtClean="0"/>
              <a:t> region related to reflux of the gastric contents into the </a:t>
            </a:r>
            <a:r>
              <a:rPr lang="en-IN" dirty="0" err="1" smtClean="0"/>
              <a:t>esophagus</a:t>
            </a:r>
            <a:endParaRPr lang="en-IN" dirty="0" smtClean="0"/>
          </a:p>
          <a:p>
            <a:r>
              <a:rPr lang="en-IN" dirty="0" smtClean="0"/>
              <a:t>Nausea related to regurgitation delayed </a:t>
            </a:r>
            <a:r>
              <a:rPr lang="en-IN" dirty="0" err="1" smtClean="0"/>
              <a:t>esophageal</a:t>
            </a:r>
            <a:r>
              <a:rPr lang="en-IN" dirty="0" smtClean="0"/>
              <a:t> emptying</a:t>
            </a:r>
            <a:endParaRPr lang="en-IN" dirty="0" smtClean="0"/>
          </a:p>
          <a:p>
            <a:r>
              <a:rPr lang="en-IN" dirty="0" smtClean="0"/>
              <a:t>Imbalanced nutrition less than body requirement related to nausea inability to intake  food adequately secondary to </a:t>
            </a:r>
            <a:r>
              <a:rPr lang="en-IN" dirty="0" err="1" smtClean="0"/>
              <a:t>globus</a:t>
            </a:r>
            <a:r>
              <a:rPr lang="en-IN" dirty="0" smtClean="0"/>
              <a:t> sensation in throat</a:t>
            </a:r>
            <a:endParaRPr lang="en-IN" dirty="0" smtClean="0"/>
          </a:p>
          <a:p>
            <a:r>
              <a:rPr lang="en-IN" dirty="0" smtClean="0"/>
              <a:t>Ineffective therapeutic regimen related to lack of knowledge of long term management of GERD lifestyle modification appropriate diet therapy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7890" name="Picture 2" descr="C:\Users\HP\Downloads\1669104855189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8970645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215"/>
            <a:ext cx="8229600" cy="600710"/>
          </a:xfrm>
        </p:spPr>
        <p:txBody>
          <a:bodyPr>
            <a:normAutofit fontScale="90000"/>
          </a:bodyPr>
          <a:lstStyle/>
          <a:p>
            <a:r>
              <a:rPr lang="en-IN" dirty="0" smtClean="0"/>
              <a:t>HOME REMADY      </a:t>
            </a:r>
            <a:r>
              <a:rPr lang="en-US" altLang="en-IN" dirty="0" smtClean="0"/>
              <a:t>    </a:t>
            </a:r>
            <a:r>
              <a:rPr lang="en-IN" dirty="0" smtClean="0"/>
              <a:t>            </a:t>
            </a:r>
            <a:endParaRPr lang="en-US" dirty="0"/>
          </a:p>
        </p:txBody>
      </p:sp>
      <p:pic>
        <p:nvPicPr>
          <p:cNvPr id="38914" name="Picture 2" descr="C:\Users\HP\Downloads\1669104855184.jpg"/>
          <p:cNvPicPr>
            <a:picLocks noGrp="1" noChangeAspect="1" noChangeArrowheads="1"/>
          </p:cNvPicPr>
          <p:nvPr>
            <p:ph idx="1"/>
          </p:nvPr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43510" y="1116965"/>
            <a:ext cx="8619490" cy="55549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9938" name="Picture 2" descr="C:\Users\HP\Downloads\1669104855178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217805" y="568960"/>
            <a:ext cx="8821420" cy="6289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6866" name="Picture 2" descr="C:\Users\HP\Downloads\1669104855194.jp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609600" y="457200"/>
            <a:ext cx="8077200" cy="64007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2378</Words>
  <Application>WPS Presentation</Application>
  <PresentationFormat>On-screen Show (4:3)</PresentationFormat>
  <Paragraphs>78</Paragraphs>
  <Slides>55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55</vt:i4>
      </vt:variant>
    </vt:vector>
  </HeadingPairs>
  <TitlesOfParts>
    <vt:vector size="64" baseType="lpstr">
      <vt:lpstr>Arial</vt:lpstr>
      <vt:lpstr>SimSun</vt:lpstr>
      <vt:lpstr>Wingdings</vt:lpstr>
      <vt:lpstr>Wingdings 2</vt:lpstr>
      <vt:lpstr>Constantia</vt:lpstr>
      <vt:lpstr>Calibri</vt:lpstr>
      <vt:lpstr>Microsoft YaHei</vt:lpstr>
      <vt:lpstr>Arial Unicode MS</vt:lpstr>
      <vt:lpstr>Flow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         RISK FACTORS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                 Etiology</vt:lpstr>
      <vt:lpstr>PowerPoint 演示文稿</vt:lpstr>
      <vt:lpstr>PowerPoint 演示文稿</vt:lpstr>
      <vt:lpstr>PowerPoint 演示文稿</vt:lpstr>
      <vt:lpstr>PowerPoint 演示文稿</vt:lpstr>
      <vt:lpstr>   Alaming signs and symptoms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      CLINICAL FEATURES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Manometric study </vt:lpstr>
      <vt:lpstr>               24 PH monitoring  </vt:lpstr>
      <vt:lpstr>PowerPoint 演示文稿</vt:lpstr>
      <vt:lpstr>PowerPoint 演示文稿</vt:lpstr>
      <vt:lpstr>      LIFESTYLE MODIFICATION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HOME REMADY                  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HP</dc:creator>
  <cp:lastModifiedBy>HP</cp:lastModifiedBy>
  <cp:revision>27</cp:revision>
  <dcterms:created xsi:type="dcterms:W3CDTF">2006-08-16T00:00:00Z</dcterms:created>
  <dcterms:modified xsi:type="dcterms:W3CDTF">2023-11-14T06:51:04Z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27D3CED7B73845BCB354C0B3664F77D8_12</vt:lpwstr>
  </property>
  <property fmtid="{D5CDD505-2E9C-101B-9397-08002B2CF9AE}" pid="3" name="KSOProductBuildVer">
    <vt:lpwstr>1033-12.2.0.13306</vt:lpwstr>
  </property>
</Properties>
</file>